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262" r:id="rId5"/>
    <p:sldId id="321" r:id="rId6"/>
    <p:sldId id="264" r:id="rId7"/>
    <p:sldId id="495" r:id="rId8"/>
    <p:sldId id="317" r:id="rId9"/>
    <p:sldId id="303" r:id="rId10"/>
    <p:sldId id="314" r:id="rId11"/>
    <p:sldId id="318" r:id="rId12"/>
    <p:sldId id="319" r:id="rId13"/>
    <p:sldId id="320" r:id="rId14"/>
    <p:sldId id="307" r:id="rId15"/>
    <p:sldId id="437" r:id="rId16"/>
    <p:sldId id="439" r:id="rId17"/>
    <p:sldId id="440" r:id="rId18"/>
    <p:sldId id="263" r:id="rId19"/>
    <p:sldId id="266" r:id="rId20"/>
    <p:sldId id="443" r:id="rId21"/>
    <p:sldId id="444" r:id="rId22"/>
    <p:sldId id="445" r:id="rId23"/>
    <p:sldId id="305" r:id="rId24"/>
    <p:sldId id="457" r:id="rId25"/>
    <p:sldId id="458" r:id="rId26"/>
    <p:sldId id="459" r:id="rId27"/>
    <p:sldId id="461" r:id="rId28"/>
    <p:sldId id="462" r:id="rId29"/>
    <p:sldId id="463" r:id="rId30"/>
    <p:sldId id="460" r:id="rId31"/>
    <p:sldId id="265" r:id="rId32"/>
    <p:sldId id="464" r:id="rId33"/>
    <p:sldId id="326" r:id="rId34"/>
    <p:sldId id="301" r:id="rId35"/>
    <p:sldId id="342" r:id="rId36"/>
    <p:sldId id="465" r:id="rId37"/>
    <p:sldId id="467" r:id="rId38"/>
    <p:sldId id="328" r:id="rId39"/>
    <p:sldId id="468" r:id="rId40"/>
    <p:sldId id="469" r:id="rId41"/>
    <p:sldId id="471" r:id="rId42"/>
    <p:sldId id="472" r:id="rId43"/>
    <p:sldId id="474" r:id="rId44"/>
    <p:sldId id="475" r:id="rId45"/>
    <p:sldId id="479" r:id="rId46"/>
    <p:sldId id="480" r:id="rId47"/>
    <p:sldId id="271" r:id="rId48"/>
    <p:sldId id="481" r:id="rId49"/>
    <p:sldId id="482" r:id="rId50"/>
    <p:sldId id="483" r:id="rId51"/>
    <p:sldId id="484" r:id="rId52"/>
    <p:sldId id="485" r:id="rId53"/>
    <p:sldId id="486" r:id="rId54"/>
    <p:sldId id="487" r:id="rId55"/>
    <p:sldId id="488" r:id="rId56"/>
    <p:sldId id="325" r:id="rId57"/>
    <p:sldId id="332" r:id="rId58"/>
    <p:sldId id="333" r:id="rId59"/>
    <p:sldId id="335" r:id="rId60"/>
    <p:sldId id="308" r:id="rId61"/>
    <p:sldId id="309" r:id="rId62"/>
    <p:sldId id="310" r:id="rId63"/>
    <p:sldId id="311" r:id="rId64"/>
    <p:sldId id="489" r:id="rId65"/>
    <p:sldId id="280" r:id="rId66"/>
    <p:sldId id="281" r:id="rId67"/>
    <p:sldId id="313" r:id="rId68"/>
    <p:sldId id="287" r:id="rId69"/>
    <p:sldId id="272" r:id="rId70"/>
  </p:sldIdLst>
  <p:sldSz cx="18288000" cy="10287000"/>
  <p:notesSz cx="6858000" cy="91440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SimSun" panose="02010600030101010101" pitchFamily="2" charset="-122"/>
      <p:regular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1A1F"/>
    <a:srgbClr val="F7E9BB"/>
    <a:srgbClr val="E96E1D"/>
    <a:srgbClr val="FBF4DD"/>
    <a:srgbClr val="467A8F"/>
    <a:srgbClr val="731F25"/>
    <a:srgbClr val="8ED4D4"/>
    <a:srgbClr val="E2894D"/>
    <a:srgbClr val="F89A5C"/>
    <a:srgbClr val="E3D0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544" autoAdjust="0"/>
  </p:normalViewPr>
  <p:slideViewPr>
    <p:cSldViewPr>
      <p:cViewPr>
        <p:scale>
          <a:sx n="42" d="100"/>
          <a:sy n="42" d="100"/>
        </p:scale>
        <p:origin x="102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3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9CF89-2AA3-41D3-B0C7-2033DEC05CB3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E8A04-59C7-404E-9755-AFC329480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60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E8A04-59C7-404E-9755-AFC32948012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02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E8A04-59C7-404E-9755-AFC32948012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4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E8A04-59C7-404E-9755-AFC32948012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23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E8A04-59C7-404E-9755-AFC32948012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71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7" Type="http://schemas.openxmlformats.org/officeDocument/2006/relationships/image" Target="../media/image26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3.png"/><Relationship Id="rId7" Type="http://schemas.openxmlformats.org/officeDocument/2006/relationships/image" Target="../media/image2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27.png"/><Relationship Id="rId4" Type="http://schemas.openxmlformats.org/officeDocument/2006/relationships/image" Target="../media/image6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7.sv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7" Type="http://schemas.openxmlformats.org/officeDocument/2006/relationships/image" Target="../media/image43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fif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95.svg"/><Relationship Id="rId7" Type="http://schemas.openxmlformats.org/officeDocument/2006/relationships/image" Target="../media/image6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g"/><Relationship Id="rId5" Type="http://schemas.openxmlformats.org/officeDocument/2006/relationships/image" Target="../media/image84.png"/><Relationship Id="rId4" Type="http://schemas.openxmlformats.org/officeDocument/2006/relationships/image" Target="../media/image8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jpg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g"/><Relationship Id="rId4" Type="http://schemas.openxmlformats.org/officeDocument/2006/relationships/image" Target="../media/image100.jf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fif"/><Relationship Id="rId4" Type="http://schemas.openxmlformats.org/officeDocument/2006/relationships/image" Target="../media/image10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76.svg"/><Relationship Id="rId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2.png"/><Relationship Id="rId4" Type="http://schemas.openxmlformats.org/officeDocument/2006/relationships/image" Target="../media/image24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4" Type="http://schemas.openxmlformats.org/officeDocument/2006/relationships/image" Target="../media/image10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7" Type="http://schemas.openxmlformats.org/officeDocument/2006/relationships/image" Target="../media/image120.jf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2.png"/><Relationship Id="rId4" Type="http://schemas.openxmlformats.org/officeDocument/2006/relationships/image" Target="../media/image24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svg"/><Relationship Id="rId4" Type="http://schemas.openxmlformats.org/officeDocument/2006/relationships/image" Target="../media/image12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6.sv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201.svg"/><Relationship Id="rId4" Type="http://schemas.openxmlformats.org/officeDocument/2006/relationships/image" Target="../media/image12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svg"/><Relationship Id="rId7" Type="http://schemas.openxmlformats.org/officeDocument/2006/relationships/image" Target="../media/image206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204.svg"/><Relationship Id="rId4" Type="http://schemas.openxmlformats.org/officeDocument/2006/relationships/image" Target="../media/image13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8.svg"/><Relationship Id="rId4" Type="http://schemas.openxmlformats.org/officeDocument/2006/relationships/image" Target="../media/image13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0.svg"/><Relationship Id="rId4" Type="http://schemas.openxmlformats.org/officeDocument/2006/relationships/image" Target="../media/image13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svg"/><Relationship Id="rId7" Type="http://schemas.openxmlformats.org/officeDocument/2006/relationships/image" Target="../media/image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1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8279686"/>
            <a:ext cx="18288000" cy="2144474"/>
            <a:chOff x="0" y="0"/>
            <a:chExt cx="6354034" cy="725415"/>
          </a:xfrm>
          <a:solidFill>
            <a:schemeClr val="bg2">
              <a:lumMod val="9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grpFill/>
          </p:spPr>
        </p:sp>
      </p:grpSp>
      <p:sp>
        <p:nvSpPr>
          <p:cNvPr id="16" name="TextBox 2">
            <a:extLst>
              <a:ext uri="{FF2B5EF4-FFF2-40B4-BE49-F238E27FC236}">
                <a16:creationId xmlns:a16="http://schemas.microsoft.com/office/drawing/2014/main" id="{92AE7FC7-C30B-1D13-9359-16BBF8BE464B}"/>
              </a:ext>
            </a:extLst>
          </p:cNvPr>
          <p:cNvSpPr txBox="1"/>
          <p:nvPr/>
        </p:nvSpPr>
        <p:spPr>
          <a:xfrm>
            <a:off x="694632" y="495300"/>
            <a:ext cx="16898735" cy="3811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21" name="Picture 19">
            <a:extLst>
              <a:ext uri="{FF2B5EF4-FFF2-40B4-BE49-F238E27FC236}">
                <a16:creationId xmlns:a16="http://schemas.microsoft.com/office/drawing/2014/main" id="{D9E59B58-BA21-26E5-CA4F-15DDFC73E3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24600" y="5275819"/>
            <a:ext cx="2133600" cy="3767948"/>
          </a:xfrm>
          <a:prstGeom prst="rect">
            <a:avLst/>
          </a:prstGeom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C1A6EAA0-0351-385C-BCD4-1559D6D1F7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25000" y="5426877"/>
            <a:ext cx="2011680" cy="367430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7E94A64-CE00-2A52-9BB6-534FB6F2CA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59942" y="210484"/>
            <a:ext cx="9878380" cy="98660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EECEE9-D6D1-8FFF-9E7A-9EAF2987F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67" y="427835"/>
            <a:ext cx="17094666" cy="9431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C8B814-9256-7985-E240-F350D33F8CD3}"/>
              </a:ext>
            </a:extLst>
          </p:cNvPr>
          <p:cNvSpPr txBox="1"/>
          <p:nvPr/>
        </p:nvSpPr>
        <p:spPr>
          <a:xfrm>
            <a:off x="1143000" y="647700"/>
            <a:ext cx="39624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4400" b="1" i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Cải cách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B12079-DC72-36E6-9427-CB65E792E4BC}"/>
              </a:ext>
            </a:extLst>
          </p:cNvPr>
          <p:cNvGrpSpPr/>
          <p:nvPr/>
        </p:nvGrpSpPr>
        <p:grpSpPr>
          <a:xfrm>
            <a:off x="824700" y="1847565"/>
            <a:ext cx="5541423" cy="7782999"/>
            <a:chOff x="824700" y="2076165"/>
            <a:chExt cx="5541423" cy="7782999"/>
          </a:xfrm>
        </p:grpSpPr>
        <p:pic>
          <p:nvPicPr>
            <p:cNvPr id="14" name="Picture 13" descr="A person sitting in a chair&#10;&#10;Description automatically generated with medium confidence">
              <a:extLst>
                <a:ext uri="{FF2B5EF4-FFF2-40B4-BE49-F238E27FC236}">
                  <a16:creationId xmlns:a16="http://schemas.microsoft.com/office/drawing/2014/main" id="{1B80C940-0DA2-DC41-FF62-4713A19E2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81"/>
            <a:stretch/>
          </p:blipFill>
          <p:spPr>
            <a:xfrm>
              <a:off x="1135723" y="2076165"/>
              <a:ext cx="4937011" cy="642013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756120-D22A-1852-65FF-A8DCE2413E4D}"/>
                </a:ext>
              </a:extLst>
            </p:cNvPr>
            <p:cNvSpPr txBox="1"/>
            <p:nvPr/>
          </p:nvSpPr>
          <p:spPr>
            <a:xfrm>
              <a:off x="824700" y="8369012"/>
              <a:ext cx="5541423" cy="14901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i="1">
                  <a:latin typeface="Arial" panose="020B0604020202020204" pitchFamily="34" charset="0"/>
                  <a:cs typeface="Arial" panose="020B0604020202020204" pitchFamily="34" charset="0"/>
                </a:rPr>
                <a:t>Cải cách Hồ Quý Ly 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i="1">
                  <a:latin typeface="Arial" panose="020B0604020202020204" pitchFamily="34" charset="0"/>
                  <a:cs typeface="Arial" panose="020B0604020202020204" pitchFamily="34" charset="0"/>
                </a:rPr>
                <a:t>(cuối TK XIV – đầu TK XV)</a:t>
              </a:r>
              <a:endParaRPr lang="en-US" sz="32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BCC1CA8-EC9E-1433-3E49-EA24BC550802}"/>
              </a:ext>
            </a:extLst>
          </p:cNvPr>
          <p:cNvGrpSpPr/>
          <p:nvPr/>
        </p:nvGrpSpPr>
        <p:grpSpPr>
          <a:xfrm>
            <a:off x="6659513" y="1847565"/>
            <a:ext cx="5783907" cy="7761759"/>
            <a:chOff x="6659513" y="2076165"/>
            <a:chExt cx="5783907" cy="7761759"/>
          </a:xfrm>
        </p:grpSpPr>
        <p:pic>
          <p:nvPicPr>
            <p:cNvPr id="12" name="Picture 11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9B502728-72E8-61CA-C2D3-CFA540F21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9513" y="2076165"/>
              <a:ext cx="5783907" cy="642013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DFFF9B-86D7-5DA0-5EAE-4494AB9323E1}"/>
                </a:ext>
              </a:extLst>
            </p:cNvPr>
            <p:cNvSpPr txBox="1"/>
            <p:nvPr/>
          </p:nvSpPr>
          <p:spPr>
            <a:xfrm>
              <a:off x="6677146" y="8347772"/>
              <a:ext cx="5541423" cy="14901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i="1">
                  <a:latin typeface="Arial" panose="020B0604020202020204" pitchFamily="34" charset="0"/>
                  <a:cs typeface="Arial" panose="020B0604020202020204" pitchFamily="34" charset="0"/>
                </a:rPr>
                <a:t>Cải cách Lê Thánh Tông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i="1">
                  <a:latin typeface="Arial" panose="020B0604020202020204" pitchFamily="34" charset="0"/>
                  <a:cs typeface="Arial" panose="020B0604020202020204" pitchFamily="34" charset="0"/>
                </a:rPr>
                <a:t>(cuối TK XV)</a:t>
              </a:r>
              <a:endParaRPr lang="en-US" sz="32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123CF4-A568-C55D-A92E-C0741C65810A}"/>
              </a:ext>
            </a:extLst>
          </p:cNvPr>
          <p:cNvGrpSpPr/>
          <p:nvPr/>
        </p:nvGrpSpPr>
        <p:grpSpPr>
          <a:xfrm>
            <a:off x="12854631" y="1847565"/>
            <a:ext cx="4589619" cy="7761759"/>
            <a:chOff x="12854631" y="2076165"/>
            <a:chExt cx="4589619" cy="7761759"/>
          </a:xfrm>
        </p:grpSpPr>
        <p:pic>
          <p:nvPicPr>
            <p:cNvPr id="8" name="Picture 7" descr="A picture containing text, person, old, posing&#10;&#10;Description automatically generated">
              <a:extLst>
                <a:ext uri="{FF2B5EF4-FFF2-40B4-BE49-F238E27FC236}">
                  <a16:creationId xmlns:a16="http://schemas.microsoft.com/office/drawing/2014/main" id="{9441024E-619B-38B6-5484-3C28C7D2A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0200" y="2076165"/>
              <a:ext cx="4122077" cy="642013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BDF66D-8B76-11F8-E5B5-72B08BF3C7B6}"/>
                </a:ext>
              </a:extLst>
            </p:cNvPr>
            <p:cNvSpPr txBox="1"/>
            <p:nvPr/>
          </p:nvSpPr>
          <p:spPr>
            <a:xfrm>
              <a:off x="12854631" y="8347772"/>
              <a:ext cx="4589619" cy="14901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i="1">
                  <a:latin typeface="Arial" panose="020B0604020202020204" pitchFamily="34" charset="0"/>
                  <a:cs typeface="Arial" panose="020B0604020202020204" pitchFamily="34" charset="0"/>
                </a:rPr>
                <a:t>Cải cách Minh Mạng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i="1">
                  <a:latin typeface="Arial" panose="020B0604020202020204" pitchFamily="34" charset="0"/>
                  <a:cs typeface="Arial" panose="020B0604020202020204" pitchFamily="34" charset="0"/>
                </a:rPr>
                <a:t>(đầu TK XIX)</a:t>
              </a:r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702958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FFA4E0-1D87-A9E6-04AB-5A7943B07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67" y="427835"/>
            <a:ext cx="17094666" cy="9431329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97E94A64-CE00-2A52-9BB6-534FB6F2CA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559942" y="210484"/>
            <a:ext cx="9878380" cy="9866031"/>
          </a:xfrm>
          <a:prstGeom prst="rect">
            <a:avLst/>
          </a:prstGeom>
        </p:spPr>
      </p:pic>
      <p:pic>
        <p:nvPicPr>
          <p:cNvPr id="10" name="Picture 21">
            <a:extLst>
              <a:ext uri="{FF2B5EF4-FFF2-40B4-BE49-F238E27FC236}">
                <a16:creationId xmlns:a16="http://schemas.microsoft.com/office/drawing/2014/main" id="{D2150725-D005-0019-AF61-B875DF3A3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66253" y="3583842"/>
            <a:ext cx="4391547" cy="4391547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46BC3B1-0A18-6190-D6C5-4A7A40867DFD}"/>
              </a:ext>
            </a:extLst>
          </p:cNvPr>
          <p:cNvSpPr/>
          <p:nvPr/>
        </p:nvSpPr>
        <p:spPr>
          <a:xfrm>
            <a:off x="4191000" y="759759"/>
            <a:ext cx="13230747" cy="2832618"/>
          </a:xfrm>
          <a:prstGeom prst="wedgeRoundRectCallout">
            <a:avLst>
              <a:gd name="adj1" fmla="val -56440"/>
              <a:gd name="adj2" fmla="val 46035"/>
              <a:gd name="adj3" fmla="val 16667"/>
            </a:avLst>
          </a:prstGeom>
          <a:solidFill>
            <a:srgbClr val="DCC7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 đây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XIX. Theo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080ED3-D0A8-15AF-44E5-8B822D259285}"/>
              </a:ext>
            </a:extLst>
          </p:cNvPr>
          <p:cNvGrpSpPr/>
          <p:nvPr/>
        </p:nvGrpSpPr>
        <p:grpSpPr>
          <a:xfrm>
            <a:off x="5644018" y="3809728"/>
            <a:ext cx="11829656" cy="5841389"/>
            <a:chOff x="5644018" y="3809728"/>
            <a:chExt cx="11829656" cy="5841389"/>
          </a:xfrm>
        </p:grpSpPr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79995E4E-1526-3A18-4C63-C444FED32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4018" y="3809728"/>
              <a:ext cx="4000350" cy="5822339"/>
            </a:xfrm>
            <a:prstGeom prst="rect">
              <a:avLst/>
            </a:prstGeom>
          </p:spPr>
        </p:pic>
        <p:pic>
          <p:nvPicPr>
            <p:cNvPr id="9" name="Picture 8" descr="Text, whiteboard&#10;&#10;Description automatically generated">
              <a:extLst>
                <a:ext uri="{FF2B5EF4-FFF2-40B4-BE49-F238E27FC236}">
                  <a16:creationId xmlns:a16="http://schemas.microsoft.com/office/drawing/2014/main" id="{894DDC40-AF80-FC54-FFA7-E9B2D73EE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09" b="2420"/>
            <a:stretch/>
          </p:blipFill>
          <p:spPr>
            <a:xfrm>
              <a:off x="9654306" y="3809728"/>
              <a:ext cx="4073752" cy="58223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F7612B-A4FE-A2FB-3F8D-7C187330F268}"/>
                </a:ext>
              </a:extLst>
            </p:cNvPr>
            <p:cNvSpPr txBox="1"/>
            <p:nvPr/>
          </p:nvSpPr>
          <p:spPr>
            <a:xfrm>
              <a:off x="13737996" y="7043031"/>
              <a:ext cx="3735678" cy="26080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bìa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Nam qua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quân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44258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FFA4E0-1D87-A9E6-04AB-5A7943B07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67" y="427835"/>
            <a:ext cx="17094666" cy="9431329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4D6246F0-7462-D9B6-F739-FBC3A3A8F31E}"/>
              </a:ext>
            </a:extLst>
          </p:cNvPr>
          <p:cNvSpPr txBox="1"/>
          <p:nvPr/>
        </p:nvSpPr>
        <p:spPr>
          <a:xfrm>
            <a:off x="2209801" y="952500"/>
            <a:ext cx="777239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5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5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endParaRPr lang="en-US" sz="5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6F1569-B795-A3D4-F35F-D166E1414362}"/>
              </a:ext>
            </a:extLst>
          </p:cNvPr>
          <p:cNvSpPr txBox="1"/>
          <p:nvPr/>
        </p:nvSpPr>
        <p:spPr>
          <a:xfrm>
            <a:off x="984134" y="2384378"/>
            <a:ext cx="10058400" cy="551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Chú trọng xây dựng.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Ý nghĩa: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Xã hội phát triển cần quy định luật pháp để điều chỉnh.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Cho thấy sự phát triển những cơ quan chuyên trách về luật pháp thời bây giờ.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2C7F020-B196-E729-81E1-60CA4C0863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1783497"/>
            <a:ext cx="5219699" cy="75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37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2EC242-5395-9781-B775-C25B8B88C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67" y="427835"/>
            <a:ext cx="17094666" cy="94313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581E6A-23A1-5B20-2695-F654CD21E520}"/>
              </a:ext>
            </a:extLst>
          </p:cNvPr>
          <p:cNvSpPr txBox="1"/>
          <p:nvPr/>
        </p:nvSpPr>
        <p:spPr>
          <a:xfrm>
            <a:off x="1741371" y="2372951"/>
            <a:ext cx="8467725" cy="667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TK XV.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quyển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722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13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tụng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  <a:endParaRPr lang="vi-VN" sz="4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FFD459-8BF1-3B33-E913-38C33A977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r="17785"/>
          <a:stretch/>
        </p:blipFill>
        <p:spPr>
          <a:xfrm>
            <a:off x="11353800" y="1917153"/>
            <a:ext cx="4962049" cy="75840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4F542D-6E04-F044-C8D9-011529A02163}"/>
              </a:ext>
            </a:extLst>
          </p:cNvPr>
          <p:cNvSpPr txBox="1"/>
          <p:nvPr/>
        </p:nvSpPr>
        <p:spPr>
          <a:xfrm>
            <a:off x="2705100" y="1086156"/>
            <a:ext cx="12877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rộng: Quốc triều hình luật</a:t>
            </a:r>
            <a:endParaRPr lang="en-US" sz="4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183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2EC242-5395-9781-B775-C25B8B88C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67" y="427835"/>
            <a:ext cx="17094666" cy="94313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581E6A-23A1-5B20-2695-F654CD21E520}"/>
              </a:ext>
            </a:extLst>
          </p:cNvPr>
          <p:cNvSpPr txBox="1"/>
          <p:nvPr/>
        </p:nvSpPr>
        <p:spPr>
          <a:xfrm>
            <a:off x="843750" y="2231370"/>
            <a:ext cx="10134600" cy="667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 khác: Hoàng triều luật lệ, Quốc triều điều luật, Luật Gia Long.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Thời: Nguyễn – đầu TK XIX.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 luật có 398 điều phân thành 22 cuốn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Gồm: những quy định về phong tục, hôn nhân, hộ tịch, quan lại, tài sản, hình pháp, thuế khóa,…</a:t>
            </a:r>
            <a:endParaRPr lang="vi-VN" sz="400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BE54BE-7C3B-CAF9-B94E-0D31E912AAD2}"/>
              </a:ext>
            </a:extLst>
          </p:cNvPr>
          <p:cNvSpPr txBox="1"/>
          <p:nvPr/>
        </p:nvSpPr>
        <p:spPr>
          <a:xfrm>
            <a:off x="2705100" y="914104"/>
            <a:ext cx="12877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rộng: Hoàng Việt luật lệ</a:t>
            </a:r>
            <a:endParaRPr lang="en-US" sz="4800" b="1"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8FA281-DAC3-1A94-44BB-55C04F334332}"/>
              </a:ext>
            </a:extLst>
          </p:cNvPr>
          <p:cNvGrpSpPr/>
          <p:nvPr/>
        </p:nvGrpSpPr>
        <p:grpSpPr>
          <a:xfrm>
            <a:off x="11127014" y="3265021"/>
            <a:ext cx="6279136" cy="5112322"/>
            <a:chOff x="11004434" y="3620789"/>
            <a:chExt cx="6279136" cy="51123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729C18-3F7E-40AC-7CDC-1AF06AE83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4434" y="3620789"/>
              <a:ext cx="6279136" cy="375767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AB9F7E-95DE-750A-6F64-52BC41C32617}"/>
                </a:ext>
              </a:extLst>
            </p:cNvPr>
            <p:cNvSpPr txBox="1"/>
            <p:nvPr/>
          </p:nvSpPr>
          <p:spPr>
            <a:xfrm>
              <a:off x="11705818" y="7242959"/>
              <a:ext cx="4876368" cy="14901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i="1">
                  <a:latin typeface="Arial" panose="020B0604020202020204" pitchFamily="34" charset="0"/>
                  <a:cs typeface="Arial" panose="020B0604020202020204" pitchFamily="34" charset="0"/>
                </a:rPr>
                <a:t>Mộc bản của Hoàng Việt luật lệ.</a:t>
              </a:r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24199683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7D4BF90-C51D-F03A-3174-6FBFC346A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48" y="266920"/>
            <a:ext cx="17568303" cy="9692640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26C8F70F-26CD-48EC-A501-509416236969}"/>
              </a:ext>
            </a:extLst>
          </p:cNvPr>
          <p:cNvSpPr txBox="1"/>
          <p:nvPr/>
        </p:nvSpPr>
        <p:spPr>
          <a:xfrm>
            <a:off x="1091682" y="781788"/>
            <a:ext cx="16104632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E6854-5111-3C79-67CB-7C2EBF65A3B1}"/>
              </a:ext>
            </a:extLst>
          </p:cNvPr>
          <p:cNvSpPr txBox="1"/>
          <p:nvPr/>
        </p:nvSpPr>
        <p:spPr>
          <a:xfrm>
            <a:off x="-4572000" y="520574"/>
            <a:ext cx="151598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Kinh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tế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38398F-C266-B810-33E4-7A1862FBCD02}"/>
              </a:ext>
            </a:extLst>
          </p:cNvPr>
          <p:cNvSpPr txBox="1"/>
          <p:nvPr/>
        </p:nvSpPr>
        <p:spPr>
          <a:xfrm>
            <a:off x="2039082" y="1858788"/>
            <a:ext cx="147141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</a:t>
            </a:r>
            <a:r>
              <a:rPr lang="en-US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SGK </a:t>
            </a:r>
            <a:r>
              <a:rPr lang="en-US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tr.</a:t>
            </a:r>
            <a:r>
              <a:rPr lang="vi-VN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71,72,73</a:t>
            </a:r>
            <a:r>
              <a:rPr lang="en-US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CBB187A-FA47-A3DE-34F1-5BB3B44CB33E}"/>
              </a:ext>
            </a:extLst>
          </p:cNvPr>
          <p:cNvSpPr/>
          <p:nvPr/>
        </p:nvSpPr>
        <p:spPr>
          <a:xfrm>
            <a:off x="1112520" y="4621724"/>
            <a:ext cx="5669280" cy="155448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7FF935D-D4E5-235D-7EDE-ECBF575178E2}"/>
              </a:ext>
            </a:extLst>
          </p:cNvPr>
          <p:cNvSpPr/>
          <p:nvPr/>
        </p:nvSpPr>
        <p:spPr>
          <a:xfrm>
            <a:off x="1112520" y="6318046"/>
            <a:ext cx="5669280" cy="155448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B666E8B-4A40-9166-6617-9D73E37395AD}"/>
              </a:ext>
            </a:extLst>
          </p:cNvPr>
          <p:cNvSpPr/>
          <p:nvPr/>
        </p:nvSpPr>
        <p:spPr>
          <a:xfrm>
            <a:off x="1112520" y="8049290"/>
            <a:ext cx="5669280" cy="155448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52E15D-C766-4BE9-3662-05BB44007C03}"/>
              </a:ext>
            </a:extLst>
          </p:cNvPr>
          <p:cNvSpPr txBox="1"/>
          <p:nvPr/>
        </p:nvSpPr>
        <p:spPr>
          <a:xfrm>
            <a:off x="7105797" y="4405799"/>
            <a:ext cx="10223084" cy="5248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nghề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7329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5" grpId="0"/>
      <p:bldP spid="16" grpId="0" animBg="1"/>
      <p:bldP spid="18" grpId="0" animBg="1"/>
      <p:bldP spid="19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12F8C05-F23D-598F-157A-13393C0B63D3}"/>
              </a:ext>
            </a:extLst>
          </p:cNvPr>
          <p:cNvGrpSpPr/>
          <p:nvPr/>
        </p:nvGrpSpPr>
        <p:grpSpPr>
          <a:xfrm>
            <a:off x="304800" y="419100"/>
            <a:ext cx="7548433" cy="6419257"/>
            <a:chOff x="1062168" y="2517505"/>
            <a:chExt cx="7548433" cy="64192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396E6A-D8F0-09F6-37FA-DD5206C63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2168" y="2517505"/>
              <a:ext cx="7548433" cy="46649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B9859D-00BB-2208-6465-B6EF2173FA9E}"/>
                </a:ext>
              </a:extLst>
            </p:cNvPr>
            <p:cNvSpPr txBox="1"/>
            <p:nvPr/>
          </p:nvSpPr>
          <p:spPr>
            <a:xfrm>
              <a:off x="1278109" y="7182436"/>
              <a:ext cx="711655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b="1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400" b="1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Tái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lễ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Tịch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điền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Núi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Đọi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Nam)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2010 (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cầm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cày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tịch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Nguyễn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Minh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Triết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A72EDA8-35E9-87DA-5D04-71FF88E3D0E9}"/>
              </a:ext>
            </a:extLst>
          </p:cNvPr>
          <p:cNvGrpSpPr/>
          <p:nvPr/>
        </p:nvGrpSpPr>
        <p:grpSpPr>
          <a:xfrm>
            <a:off x="7961203" y="419099"/>
            <a:ext cx="3982010" cy="6350778"/>
            <a:chOff x="954197" y="2508974"/>
            <a:chExt cx="3982010" cy="63507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AF7734-A3AB-A28A-00F6-BCE281C7E2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29" t="9840" r="10760" b="11440"/>
            <a:stretch/>
          </p:blipFill>
          <p:spPr>
            <a:xfrm>
              <a:off x="1451194" y="2508974"/>
              <a:ext cx="2971800" cy="457200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6E2EA2-B773-FF7C-C22B-8BF1AB91131A}"/>
                </a:ext>
              </a:extLst>
            </p:cNvPr>
            <p:cNvSpPr txBox="1"/>
            <p:nvPr/>
          </p:nvSpPr>
          <p:spPr>
            <a:xfrm>
              <a:off x="954197" y="7173906"/>
              <a:ext cx="3982010" cy="1685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b="1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2400" b="1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.1</a:t>
              </a:r>
              <a:r>
                <a:rPr lang="en-US" sz="2400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Gạch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quân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chuyên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Đinh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Tiền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Lê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F68C55-850F-8967-4067-7417EB5E41C6}"/>
              </a:ext>
            </a:extLst>
          </p:cNvPr>
          <p:cNvGrpSpPr/>
          <p:nvPr/>
        </p:nvGrpSpPr>
        <p:grpSpPr>
          <a:xfrm>
            <a:off x="12087577" y="1500435"/>
            <a:ext cx="5346659" cy="4161446"/>
            <a:chOff x="271872" y="3590310"/>
            <a:chExt cx="5346659" cy="416144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5C102C-64EA-F576-119D-2BDFFD85A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84" r="-1287"/>
            <a:stretch/>
          </p:blipFill>
          <p:spPr>
            <a:xfrm flipH="1">
              <a:off x="271872" y="3590310"/>
              <a:ext cx="5346659" cy="343494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D97A0E-B7F4-447B-7F84-4B688DB6B9DC}"/>
                </a:ext>
              </a:extLst>
            </p:cNvPr>
            <p:cNvSpPr txBox="1"/>
            <p:nvPr/>
          </p:nvSpPr>
          <p:spPr>
            <a:xfrm>
              <a:off x="954197" y="7173906"/>
              <a:ext cx="3982010" cy="5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b="1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2400" b="1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.2</a:t>
              </a:r>
              <a:r>
                <a:rPr lang="en-US" sz="2400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Bát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Lê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sơ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FC6BB1E-6771-1B5C-6AC0-3746502EDFB6}"/>
              </a:ext>
            </a:extLst>
          </p:cNvPr>
          <p:cNvGrpSpPr/>
          <p:nvPr/>
        </p:nvGrpSpPr>
        <p:grpSpPr>
          <a:xfrm>
            <a:off x="4495800" y="6942443"/>
            <a:ext cx="4798703" cy="2896456"/>
            <a:chOff x="4497697" y="7260369"/>
            <a:chExt cx="4798703" cy="289645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D4CAB2-D15F-44F5-E8D9-E23E0DC3FB52}"/>
                </a:ext>
              </a:extLst>
            </p:cNvPr>
            <p:cNvSpPr txBox="1"/>
            <p:nvPr/>
          </p:nvSpPr>
          <p:spPr>
            <a:xfrm>
              <a:off x="4497697" y="9578975"/>
              <a:ext cx="4510038" cy="5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b="1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2400" b="1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.3</a:t>
              </a:r>
              <a:r>
                <a:rPr lang="en-US" sz="2400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Tiền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Lê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sơ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21" descr="A picture containing text, object, coin, old&#10;&#10;Description automatically generated">
              <a:extLst>
                <a:ext uri="{FF2B5EF4-FFF2-40B4-BE49-F238E27FC236}">
                  <a16:creationId xmlns:a16="http://schemas.microsoft.com/office/drawing/2014/main" id="{B7D9FFEE-7BF0-D4AF-BA8E-9FFB70E1C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697" y="7353300"/>
              <a:ext cx="2251831" cy="2193977"/>
            </a:xfrm>
            <a:prstGeom prst="rect">
              <a:avLst/>
            </a:prstGeom>
          </p:spPr>
        </p:pic>
        <p:pic>
          <p:nvPicPr>
            <p:cNvPr id="24" name="Picture 23" descr="A picture containing coin, dark&#10;&#10;Description automatically generated">
              <a:extLst>
                <a:ext uri="{FF2B5EF4-FFF2-40B4-BE49-F238E27FC236}">
                  <a16:creationId xmlns:a16="http://schemas.microsoft.com/office/drawing/2014/main" id="{1DF0F365-5CCE-00A9-1360-48F92F5E7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80" t="14782" r="15030" b="13018"/>
            <a:stretch/>
          </p:blipFill>
          <p:spPr>
            <a:xfrm>
              <a:off x="6934200" y="7260369"/>
              <a:ext cx="2362200" cy="239566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73B268-4B09-5ECE-71B7-930CAC2E470B}"/>
              </a:ext>
            </a:extLst>
          </p:cNvPr>
          <p:cNvGrpSpPr/>
          <p:nvPr/>
        </p:nvGrpSpPr>
        <p:grpSpPr>
          <a:xfrm>
            <a:off x="11375523" y="5706454"/>
            <a:ext cx="6226677" cy="4161446"/>
            <a:chOff x="271872" y="3590310"/>
            <a:chExt cx="6226677" cy="416144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963F524-6FD7-2A20-2B87-E3713A524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" r="784"/>
            <a:stretch/>
          </p:blipFill>
          <p:spPr>
            <a:xfrm>
              <a:off x="271872" y="3590310"/>
              <a:ext cx="5346659" cy="343494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6FD47F-07E7-AE36-DD82-64A40B88EE41}"/>
                </a:ext>
              </a:extLst>
            </p:cNvPr>
            <p:cNvSpPr txBox="1"/>
            <p:nvPr/>
          </p:nvSpPr>
          <p:spPr>
            <a:xfrm>
              <a:off x="954197" y="7173906"/>
              <a:ext cx="5544352" cy="5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b="1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2400" b="1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.4</a:t>
              </a:r>
              <a:r>
                <a:rPr lang="en-US" sz="2400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Súng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thần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Nguyễn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63601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12F8C05-F23D-598F-157A-13393C0B63D3}"/>
              </a:ext>
            </a:extLst>
          </p:cNvPr>
          <p:cNvGrpSpPr/>
          <p:nvPr/>
        </p:nvGrpSpPr>
        <p:grpSpPr>
          <a:xfrm>
            <a:off x="169024" y="426421"/>
            <a:ext cx="3975059" cy="5289248"/>
            <a:chOff x="1278109" y="2471038"/>
            <a:chExt cx="3975059" cy="52892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396E6A-D8F0-09F6-37FA-DD5206C63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6135" y="2471038"/>
              <a:ext cx="3424683" cy="46649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B9859D-00BB-2208-6465-B6EF2173FA9E}"/>
                </a:ext>
              </a:extLst>
            </p:cNvPr>
            <p:cNvSpPr txBox="1"/>
            <p:nvPr/>
          </p:nvSpPr>
          <p:spPr>
            <a:xfrm>
              <a:off x="1278109" y="7182436"/>
              <a:ext cx="3975059" cy="5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b="1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2400" b="1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Thạp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gốm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A72EDA8-35E9-87DA-5D04-71FF88E3D0E9}"/>
              </a:ext>
            </a:extLst>
          </p:cNvPr>
          <p:cNvGrpSpPr/>
          <p:nvPr/>
        </p:nvGrpSpPr>
        <p:grpSpPr>
          <a:xfrm>
            <a:off x="158667" y="4074488"/>
            <a:ext cx="8266292" cy="5786091"/>
            <a:chOff x="-3256797" y="5150908"/>
            <a:chExt cx="8266292" cy="57860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AF7734-A3AB-A28A-00F6-BCE281C7E2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" r="945"/>
            <a:stretch/>
          </p:blipFill>
          <p:spPr>
            <a:xfrm>
              <a:off x="747418" y="5150908"/>
              <a:ext cx="4262077" cy="568993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6E2EA2-B773-FF7C-C22B-8BF1AB91131A}"/>
                </a:ext>
              </a:extLst>
            </p:cNvPr>
            <p:cNvSpPr txBox="1"/>
            <p:nvPr/>
          </p:nvSpPr>
          <p:spPr>
            <a:xfrm>
              <a:off x="-3256797" y="9251153"/>
              <a:ext cx="3982010" cy="1685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2400" b="1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2400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gỗ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chạm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rồng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Trần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Phổ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Minh (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Mỹ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Lộc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Nam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F68C55-850F-8967-4067-7417EB5E41C6}"/>
              </a:ext>
            </a:extLst>
          </p:cNvPr>
          <p:cNvGrpSpPr/>
          <p:nvPr/>
        </p:nvGrpSpPr>
        <p:grpSpPr>
          <a:xfrm>
            <a:off x="9863042" y="293743"/>
            <a:ext cx="7262677" cy="5696713"/>
            <a:chOff x="359399" y="3954859"/>
            <a:chExt cx="7262677" cy="569671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5C102C-64EA-F576-119D-2BDFFD85A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5" b="-1125"/>
            <a:stretch/>
          </p:blipFill>
          <p:spPr>
            <a:xfrm flipH="1">
              <a:off x="1382355" y="3954859"/>
              <a:ext cx="4723321" cy="451680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D97A0E-B7F4-447B-7F84-4B688DB6B9DC}"/>
                </a:ext>
              </a:extLst>
            </p:cNvPr>
            <p:cNvSpPr txBox="1"/>
            <p:nvPr/>
          </p:nvSpPr>
          <p:spPr>
            <a:xfrm>
              <a:off x="359399" y="8519724"/>
              <a:ext cx="7262677" cy="1131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b="1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2400" b="1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Phúc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hầu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gửi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vương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bang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giao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1951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73B268-4B09-5ECE-71B7-930CAC2E470B}"/>
              </a:ext>
            </a:extLst>
          </p:cNvPr>
          <p:cNvGrpSpPr/>
          <p:nvPr/>
        </p:nvGrpSpPr>
        <p:grpSpPr>
          <a:xfrm>
            <a:off x="8458200" y="6312532"/>
            <a:ext cx="9620072" cy="3548047"/>
            <a:chOff x="-3299981" y="3270973"/>
            <a:chExt cx="9620072" cy="354804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963F524-6FD7-2A20-2B87-E3713A524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62" b="1768"/>
            <a:stretch/>
          </p:blipFill>
          <p:spPr>
            <a:xfrm>
              <a:off x="1382186" y="3270973"/>
              <a:ext cx="4937905" cy="354804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6FD47F-07E7-AE36-DD82-64A40B88EE41}"/>
                </a:ext>
              </a:extLst>
            </p:cNvPr>
            <p:cNvSpPr txBox="1"/>
            <p:nvPr/>
          </p:nvSpPr>
          <p:spPr>
            <a:xfrm>
              <a:off x="-3299981" y="4579176"/>
              <a:ext cx="4724400" cy="22398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b="1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en-US" sz="2400" b="1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Châu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ấn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trạng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Mạc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Phủ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cấp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1614,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buôn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Đàng</a:t>
              </a:r>
              <a:r>
                <a:rPr lang="en-US" sz="2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99702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>
            <a:extLst>
              <a:ext uri="{FF2B5EF4-FFF2-40B4-BE49-F238E27FC236}">
                <a16:creationId xmlns:a16="http://schemas.microsoft.com/office/drawing/2014/main" id="{16F14117-8DC5-1E4F-8D90-29D33040BF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59942" y="210484"/>
            <a:ext cx="9878380" cy="98660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586CB3-7FA0-0C4B-5E33-0BDC10ABEBE8}"/>
              </a:ext>
            </a:extLst>
          </p:cNvPr>
          <p:cNvSpPr txBox="1"/>
          <p:nvPr/>
        </p:nvSpPr>
        <p:spPr>
          <a:xfrm>
            <a:off x="533401" y="876300"/>
            <a:ext cx="73913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 nghiệp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B7989-DC28-2642-62F5-5AF550608FF2}"/>
              </a:ext>
            </a:extLst>
          </p:cNvPr>
          <p:cNvSpPr txBox="1"/>
          <p:nvPr/>
        </p:nvSpPr>
        <p:spPr>
          <a:xfrm>
            <a:off x="838200" y="1970717"/>
            <a:ext cx="7608119" cy="736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Đặc trưng: nông nghiệp lúa nước và văn hóa làng xã.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Các triều đại chú trọng phát triển nông nghiệp.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Tiến hành khai hoang.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Du nhập và cải tạo giống lúa từ bên ngoài để thích nghi với điều kiện thời tiết.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D64342-71E6-4504-80F8-347EE9B93427}"/>
              </a:ext>
            </a:extLst>
          </p:cNvPr>
          <p:cNvGrpSpPr/>
          <p:nvPr/>
        </p:nvGrpSpPr>
        <p:grpSpPr>
          <a:xfrm>
            <a:off x="8803498" y="723900"/>
            <a:ext cx="9332102" cy="9352615"/>
            <a:chOff x="8803498" y="2556576"/>
            <a:chExt cx="8646302" cy="6629137"/>
          </a:xfrm>
        </p:grpSpPr>
        <p:pic>
          <p:nvPicPr>
            <p:cNvPr id="7" name="Picture 6" descr="A group of people walking with camels&#10;&#10;Description automatically generated with low confidence">
              <a:extLst>
                <a:ext uri="{FF2B5EF4-FFF2-40B4-BE49-F238E27FC236}">
                  <a16:creationId xmlns:a16="http://schemas.microsoft.com/office/drawing/2014/main" id="{6DAE1618-A5BB-995F-9E21-49486417E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498" y="2556576"/>
              <a:ext cx="8646302" cy="57670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0C829A-61DE-0A18-C89B-11173913CF43}"/>
                </a:ext>
              </a:extLst>
            </p:cNvPr>
            <p:cNvSpPr txBox="1"/>
            <p:nvPr/>
          </p:nvSpPr>
          <p:spPr>
            <a:xfrm>
              <a:off x="11293934" y="8365039"/>
              <a:ext cx="3786602" cy="820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Lễ cày Tịch điền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>
            <a:extLst>
              <a:ext uri="{FF2B5EF4-FFF2-40B4-BE49-F238E27FC236}">
                <a16:creationId xmlns:a16="http://schemas.microsoft.com/office/drawing/2014/main" id="{382664CF-AF4C-CD82-E6B7-741056A4C77A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743EE9-5042-DF7A-4E43-BB7C53C3D8FE}"/>
              </a:ext>
            </a:extLst>
          </p:cNvPr>
          <p:cNvSpPr txBox="1"/>
          <p:nvPr/>
        </p:nvSpPr>
        <p:spPr>
          <a:xfrm>
            <a:off x="838201" y="876300"/>
            <a:ext cx="6629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1AFA3-6E1C-C06B-FC23-82889E6200F1}"/>
              </a:ext>
            </a:extLst>
          </p:cNvPr>
          <p:cNvSpPr txBox="1"/>
          <p:nvPr/>
        </p:nvSpPr>
        <p:spPr>
          <a:xfrm>
            <a:off x="838200" y="1970717"/>
            <a:ext cx="7608119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Phát triển: dệt, gốm, luyện kim,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chạm khắc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đá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,…</a:t>
            </a:r>
            <a:endParaRPr lang="vi-VN" sz="4000" dirty="0">
              <a:solidFill>
                <a:srgbClr val="000000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ác xưởng thủ </a:t>
            </a: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công nhà nước ( Cục Bách tác ): sản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xuất độc quyền của triều đình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Thợ thủ 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cao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ở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các đô thị để buôn bán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rgbClr val="000000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8E9168-D581-74FF-4515-D87026E91391}"/>
              </a:ext>
            </a:extLst>
          </p:cNvPr>
          <p:cNvGrpSpPr/>
          <p:nvPr/>
        </p:nvGrpSpPr>
        <p:grpSpPr>
          <a:xfrm>
            <a:off x="13012889" y="172446"/>
            <a:ext cx="4359691" cy="5257117"/>
            <a:chOff x="10948289" y="3758636"/>
            <a:chExt cx="4359691" cy="52571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D2C4CB-ABD5-0BD0-06BE-B99A472C0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1" t="14481" r="10021" b="7067"/>
            <a:stretch/>
          </p:blipFill>
          <p:spPr>
            <a:xfrm>
              <a:off x="10948289" y="3758636"/>
              <a:ext cx="4359691" cy="420290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FB1ED2-C198-E6D5-8419-9AE01D4275E8}"/>
                </a:ext>
              </a:extLst>
            </p:cNvPr>
            <p:cNvSpPr txBox="1"/>
            <p:nvPr/>
          </p:nvSpPr>
          <p:spPr>
            <a:xfrm>
              <a:off x="11313801" y="7537335"/>
              <a:ext cx="3628666" cy="1478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Nắp gốm hoa nâu thời Lý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D9723A-4DE0-D52E-9048-405BDE6F0721}"/>
              </a:ext>
            </a:extLst>
          </p:cNvPr>
          <p:cNvGrpSpPr/>
          <p:nvPr/>
        </p:nvGrpSpPr>
        <p:grpSpPr>
          <a:xfrm>
            <a:off x="7467600" y="3695700"/>
            <a:ext cx="6685687" cy="4838114"/>
            <a:chOff x="5977610" y="5255824"/>
            <a:chExt cx="6685687" cy="4838114"/>
          </a:xfrm>
        </p:grpSpPr>
        <p:pic>
          <p:nvPicPr>
            <p:cNvPr id="12" name="Picture 11" descr="A picture containing jar, vessel, plant, ceramic ware&#10;&#10;Description automatically generated">
              <a:extLst>
                <a:ext uri="{FF2B5EF4-FFF2-40B4-BE49-F238E27FC236}">
                  <a16:creationId xmlns:a16="http://schemas.microsoft.com/office/drawing/2014/main" id="{D182F5EC-1999-EC30-E093-271E3F2C7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610" y="5255824"/>
              <a:ext cx="6685687" cy="3764464"/>
            </a:xfrm>
            <a:prstGeom prst="rect">
              <a:avLst/>
            </a:prstGeom>
          </p:spPr>
        </p:pic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55428BB4-F98E-5C3A-AED0-7247AF1A4708}"/>
                </a:ext>
              </a:extLst>
            </p:cNvPr>
            <p:cNvSpPr txBox="1"/>
            <p:nvPr/>
          </p:nvSpPr>
          <p:spPr>
            <a:xfrm>
              <a:off x="7416666" y="8707853"/>
              <a:ext cx="3860706" cy="13860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3200" u="none">
                  <a:latin typeface="Arial" panose="020B0604020202020204" pitchFamily="34" charset="0"/>
                  <a:cs typeface="Arial" panose="020B0604020202020204" pitchFamily="34" charset="0"/>
                </a:rPr>
                <a:t>Thống gốm hoa nâu thời Trần</a:t>
              </a:r>
              <a:endParaRPr lang="en-US" sz="3200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85CDCD-641E-323D-DC07-70DDF19C2513}"/>
              </a:ext>
            </a:extLst>
          </p:cNvPr>
          <p:cNvGrpSpPr/>
          <p:nvPr/>
        </p:nvGrpSpPr>
        <p:grpSpPr>
          <a:xfrm>
            <a:off x="11963400" y="5540079"/>
            <a:ext cx="6205537" cy="4214709"/>
            <a:chOff x="6217684" y="5255824"/>
            <a:chExt cx="6205537" cy="421470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E3F8FA7-1480-9610-1E92-B71B6256D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1635" y="5255824"/>
              <a:ext cx="4537636" cy="3764464"/>
            </a:xfrm>
            <a:prstGeom prst="rect">
              <a:avLst/>
            </a:prstGeom>
          </p:spPr>
        </p:pic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E7C62388-2548-1730-D097-07496E90BFDB}"/>
                </a:ext>
              </a:extLst>
            </p:cNvPr>
            <p:cNvSpPr txBox="1"/>
            <p:nvPr/>
          </p:nvSpPr>
          <p:spPr>
            <a:xfrm>
              <a:off x="6217684" y="8978090"/>
              <a:ext cx="6205537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3200" u="none">
                  <a:latin typeface="Arial" panose="020B0604020202020204" pitchFamily="34" charset="0"/>
                  <a:cs typeface="Arial" panose="020B0604020202020204" pitchFamily="34" charset="0"/>
                </a:rPr>
                <a:t>Bát sứ thấu quang thời Lê sơ</a:t>
              </a:r>
              <a:endParaRPr lang="en-US" sz="3200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0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>
            <a:extLst>
              <a:ext uri="{FF2B5EF4-FFF2-40B4-BE49-F238E27FC236}">
                <a16:creationId xmlns:a16="http://schemas.microsoft.com/office/drawing/2014/main" id="{8D200345-CAF8-E03F-68D1-DD4475B1E4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47800" y="489207"/>
            <a:ext cx="15743903" cy="93085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16400" y="-8945"/>
            <a:ext cx="1371600" cy="1969661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92E64125-9BDB-43A6-FA2B-6BF2BEEA0424}"/>
              </a:ext>
            </a:extLst>
          </p:cNvPr>
          <p:cNvSpPr txBox="1"/>
          <p:nvPr/>
        </p:nvSpPr>
        <p:spPr>
          <a:xfrm>
            <a:off x="2727115" y="876279"/>
            <a:ext cx="1283377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6624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C6AFAB-2098-926D-6A80-B1F9C3ABBD63}"/>
              </a:ext>
            </a:extLst>
          </p:cNvPr>
          <p:cNvSpPr txBox="1"/>
          <p:nvPr/>
        </p:nvSpPr>
        <p:spPr>
          <a:xfrm>
            <a:off x="571500" y="1891942"/>
            <a:ext cx="17145000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quét mã QR để tham gia trò chơi “Cuộc đua ngôi sao”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langson.qweb.com.vn/wp-content/uploads/2026/04/qr-3748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938085"/>
            <a:ext cx="6705600" cy="670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489A03-D355-817B-20A8-AB72777BD5F9}"/>
              </a:ext>
            </a:extLst>
          </p:cNvPr>
          <p:cNvGrpSpPr/>
          <p:nvPr/>
        </p:nvGrpSpPr>
        <p:grpSpPr>
          <a:xfrm>
            <a:off x="603833" y="415594"/>
            <a:ext cx="8510597" cy="6407812"/>
            <a:chOff x="518424" y="419099"/>
            <a:chExt cx="8510597" cy="6407812"/>
          </a:xfrm>
        </p:grpSpPr>
        <p:pic>
          <p:nvPicPr>
            <p:cNvPr id="14" name="Picture 13" descr="A picture containing outdoor&#10;&#10;Description automatically generated">
              <a:extLst>
                <a:ext uri="{FF2B5EF4-FFF2-40B4-BE49-F238E27FC236}">
                  <a16:creationId xmlns:a16="http://schemas.microsoft.com/office/drawing/2014/main" id="{4A219DB8-7154-E0FC-E302-7851F8359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24" y="419099"/>
              <a:ext cx="8510597" cy="56680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D90470-3501-C737-DFDB-E7E0E8A94F05}"/>
                </a:ext>
              </a:extLst>
            </p:cNvPr>
            <p:cNvSpPr txBox="1"/>
            <p:nvPr/>
          </p:nvSpPr>
          <p:spPr>
            <a:xfrm>
              <a:off x="1996416" y="6087157"/>
              <a:ext cx="5334000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Làng gốm Kim Lan (Hà Nội)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B528A1-43AF-539F-EB4B-459B91E40FC9}"/>
              </a:ext>
            </a:extLst>
          </p:cNvPr>
          <p:cNvGrpSpPr/>
          <p:nvPr/>
        </p:nvGrpSpPr>
        <p:grpSpPr>
          <a:xfrm>
            <a:off x="9525000" y="3619500"/>
            <a:ext cx="8375799" cy="6367882"/>
            <a:chOff x="-1292180" y="-835891"/>
            <a:chExt cx="8375799" cy="636788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DEFB0-CA60-8A3F-2051-0EDC6856C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292180" y="-835891"/>
              <a:ext cx="8375799" cy="558386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D2350A-E052-01FB-39D8-88C1377294E9}"/>
                </a:ext>
              </a:extLst>
            </p:cNvPr>
            <p:cNvSpPr txBox="1"/>
            <p:nvPr/>
          </p:nvSpPr>
          <p:spPr>
            <a:xfrm>
              <a:off x="231820" y="4792237"/>
              <a:ext cx="6233424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Làng gốm Chu Đậu (Hải Dương)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547661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489A03-D355-817B-20A8-AB72777BD5F9}"/>
              </a:ext>
            </a:extLst>
          </p:cNvPr>
          <p:cNvGrpSpPr/>
          <p:nvPr/>
        </p:nvGrpSpPr>
        <p:grpSpPr>
          <a:xfrm>
            <a:off x="424732" y="366150"/>
            <a:ext cx="8300198" cy="7041104"/>
            <a:chOff x="995017" y="419098"/>
            <a:chExt cx="8300198" cy="704110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A219DB8-7154-E0FC-E302-7851F8359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5017" y="419098"/>
              <a:ext cx="8300198" cy="622514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D90470-3501-C737-DFDB-E7E0E8A94F05}"/>
                </a:ext>
              </a:extLst>
            </p:cNvPr>
            <p:cNvSpPr txBox="1"/>
            <p:nvPr/>
          </p:nvSpPr>
          <p:spPr>
            <a:xfrm>
              <a:off x="1575861" y="6720448"/>
              <a:ext cx="6223975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Làng gốm Phù Lãng (Bắc Ninh)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B528A1-43AF-539F-EB4B-459B91E40FC9}"/>
              </a:ext>
            </a:extLst>
          </p:cNvPr>
          <p:cNvGrpSpPr/>
          <p:nvPr/>
        </p:nvGrpSpPr>
        <p:grpSpPr>
          <a:xfrm>
            <a:off x="8991600" y="3755703"/>
            <a:ext cx="8909199" cy="5783033"/>
            <a:chOff x="-1825580" y="-699688"/>
            <a:chExt cx="8909199" cy="578303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DEFB0-CA60-8A3F-2051-0EDC6856C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5580" y="-699688"/>
              <a:ext cx="8909199" cy="501142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D2350A-E052-01FB-39D8-88C1377294E9}"/>
                </a:ext>
              </a:extLst>
            </p:cNvPr>
            <p:cNvSpPr txBox="1"/>
            <p:nvPr/>
          </p:nvSpPr>
          <p:spPr>
            <a:xfrm>
              <a:off x="-301580" y="4343591"/>
              <a:ext cx="6233424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Làng gốm Thổ Hà (Bắc Giang)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900147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489A03-D355-817B-20A8-AB72777BD5F9}"/>
              </a:ext>
            </a:extLst>
          </p:cNvPr>
          <p:cNvGrpSpPr/>
          <p:nvPr/>
        </p:nvGrpSpPr>
        <p:grpSpPr>
          <a:xfrm>
            <a:off x="84303" y="322864"/>
            <a:ext cx="7130787" cy="5006602"/>
            <a:chOff x="602151" y="1197556"/>
            <a:chExt cx="7130787" cy="500660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A219DB8-7154-E0FC-E302-7851F8359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5017" y="1197556"/>
              <a:ext cx="6737921" cy="378957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D90470-3501-C737-DFDB-E7E0E8A94F05}"/>
                </a:ext>
              </a:extLst>
            </p:cNvPr>
            <p:cNvSpPr txBox="1"/>
            <p:nvPr/>
          </p:nvSpPr>
          <p:spPr>
            <a:xfrm>
              <a:off x="602151" y="4898993"/>
              <a:ext cx="4897845" cy="1305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Bia Tiến sĩ ở Văn Miếu – Quốc Tử Giám (Hà Nội)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31B8519-575D-0441-CC22-C0DC1D9F3B63}"/>
              </a:ext>
            </a:extLst>
          </p:cNvPr>
          <p:cNvGrpSpPr/>
          <p:nvPr/>
        </p:nvGrpSpPr>
        <p:grpSpPr>
          <a:xfrm>
            <a:off x="9484915" y="326845"/>
            <a:ext cx="8604399" cy="9633309"/>
            <a:chOff x="9009675" y="266700"/>
            <a:chExt cx="8604399" cy="96333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B7A17D3-2F5D-95C0-A17D-427CE767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53600" y="266700"/>
              <a:ext cx="7116550" cy="88847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59A99D-42CD-9002-74EE-8CAAAA9AD056}"/>
                </a:ext>
              </a:extLst>
            </p:cNvPr>
            <p:cNvSpPr txBox="1"/>
            <p:nvPr/>
          </p:nvSpPr>
          <p:spPr>
            <a:xfrm>
              <a:off x="9009675" y="9241174"/>
              <a:ext cx="8604399" cy="658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Bộ cửa gỗ ở chùa Phổ Minh (Bảo tàng Bắc Ninh)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675CF9D-FADC-6260-6D49-541933C23CC8}"/>
              </a:ext>
            </a:extLst>
          </p:cNvPr>
          <p:cNvGrpSpPr/>
          <p:nvPr/>
        </p:nvGrpSpPr>
        <p:grpSpPr>
          <a:xfrm>
            <a:off x="1983286" y="4673545"/>
            <a:ext cx="7943765" cy="5286609"/>
            <a:chOff x="1774383" y="2117634"/>
            <a:chExt cx="7943765" cy="52866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E00227-EE04-9B50-7B42-F040D8C08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54862" y="2117634"/>
              <a:ext cx="5363286" cy="402246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96F633-9374-7C6B-B79A-8D59EA305109}"/>
                </a:ext>
              </a:extLst>
            </p:cNvPr>
            <p:cNvSpPr txBox="1"/>
            <p:nvPr/>
          </p:nvSpPr>
          <p:spPr>
            <a:xfrm>
              <a:off x="1774383" y="6088818"/>
              <a:ext cx="7652748" cy="13154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0" i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Bản sao Vạc Phổ Minh –  một trong tứ đại khí An Nam đặt tại chùa Tam Chúc (Ninh Bình)</a:t>
              </a:r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409654764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>
            <a:extLst>
              <a:ext uri="{FF2B5EF4-FFF2-40B4-BE49-F238E27FC236}">
                <a16:creationId xmlns:a16="http://schemas.microsoft.com/office/drawing/2014/main" id="{2282EA20-A3F2-1F92-B413-EA740B6F3E29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4C6141-C1A8-D0C4-F1F1-7EBD6DF2504B}"/>
              </a:ext>
            </a:extLst>
          </p:cNvPr>
          <p:cNvSpPr txBox="1"/>
          <p:nvPr/>
        </p:nvSpPr>
        <p:spPr>
          <a:xfrm>
            <a:off x="852985" y="419100"/>
            <a:ext cx="85253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4EE86EC-1DC9-EE6C-27EA-EE94B69D88F8}"/>
              </a:ext>
            </a:extLst>
          </p:cNvPr>
          <p:cNvCxnSpPr>
            <a:cxnSpLocks/>
          </p:cNvCxnSpPr>
          <p:nvPr/>
        </p:nvCxnSpPr>
        <p:spPr>
          <a:xfrm flipV="1">
            <a:off x="925925" y="3980528"/>
            <a:ext cx="16904875" cy="3"/>
          </a:xfrm>
          <a:prstGeom prst="straightConnector1">
            <a:avLst/>
          </a:prstGeom>
          <a:ln w="57150">
            <a:solidFill>
              <a:srgbClr val="E96E1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CDA779-7C04-76EC-BB34-F8661F4E26A7}"/>
              </a:ext>
            </a:extLst>
          </p:cNvPr>
          <p:cNvSpPr/>
          <p:nvPr/>
        </p:nvSpPr>
        <p:spPr>
          <a:xfrm>
            <a:off x="1400747" y="3503361"/>
            <a:ext cx="2451334" cy="954339"/>
          </a:xfrm>
          <a:prstGeom prst="roundRect">
            <a:avLst/>
          </a:prstGeom>
          <a:solidFill>
            <a:srgbClr val="8ED4D4"/>
          </a:solidFill>
          <a:ln w="57150">
            <a:solidFill>
              <a:srgbClr val="8ED4D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 X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24AB4A2-D317-2355-A9A4-1EA28D4342AB}"/>
              </a:ext>
            </a:extLst>
          </p:cNvPr>
          <p:cNvSpPr/>
          <p:nvPr/>
        </p:nvSpPr>
        <p:spPr>
          <a:xfrm>
            <a:off x="5796907" y="3503360"/>
            <a:ext cx="2451334" cy="954339"/>
          </a:xfrm>
          <a:prstGeom prst="roundRect">
            <a:avLst/>
          </a:prstGeom>
          <a:solidFill>
            <a:srgbClr val="8ED4D4"/>
          </a:solidFill>
          <a:ln w="57150">
            <a:solidFill>
              <a:srgbClr val="8ED4D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1149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587491B-D204-7AA1-3EC8-589F72035469}"/>
              </a:ext>
            </a:extLst>
          </p:cNvPr>
          <p:cNvSpPr/>
          <p:nvPr/>
        </p:nvSpPr>
        <p:spPr>
          <a:xfrm>
            <a:off x="10210800" y="3503361"/>
            <a:ext cx="2451334" cy="954339"/>
          </a:xfrm>
          <a:prstGeom prst="roundRect">
            <a:avLst/>
          </a:prstGeom>
          <a:solidFill>
            <a:srgbClr val="8ED4D4"/>
          </a:solidFill>
          <a:ln w="57150">
            <a:solidFill>
              <a:srgbClr val="8ED4D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 XV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4F25F1-6756-EC1A-A092-C24F7F197767}"/>
              </a:ext>
            </a:extLst>
          </p:cNvPr>
          <p:cNvSpPr txBox="1"/>
          <p:nvPr/>
        </p:nvSpPr>
        <p:spPr>
          <a:xfrm>
            <a:off x="457200" y="1561769"/>
            <a:ext cx="4161407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Thời Tiền Lê: bắt đầu đúc tiền riêng.</a:t>
            </a:r>
            <a:endParaRPr lang="vi-VN" sz="3200">
              <a:solidFill>
                <a:srgbClr val="000000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B062F06-CE1A-7BD7-49AA-C7D0EF0856D6}"/>
              </a:ext>
            </a:extLst>
          </p:cNvPr>
          <p:cNvSpPr/>
          <p:nvPr/>
        </p:nvSpPr>
        <p:spPr>
          <a:xfrm>
            <a:off x="14471532" y="3503359"/>
            <a:ext cx="2451334" cy="954339"/>
          </a:xfrm>
          <a:prstGeom prst="roundRect">
            <a:avLst/>
          </a:prstGeom>
          <a:solidFill>
            <a:srgbClr val="8ED4D4"/>
          </a:solidFill>
          <a:ln w="57150">
            <a:solidFill>
              <a:srgbClr val="8ED4D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 XVI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398A56A-0DE5-B716-CA26-2D2B2CD97765}"/>
              </a:ext>
            </a:extLst>
          </p:cNvPr>
          <p:cNvGrpSpPr/>
          <p:nvPr/>
        </p:nvGrpSpPr>
        <p:grpSpPr>
          <a:xfrm>
            <a:off x="381000" y="7364157"/>
            <a:ext cx="4080681" cy="2733764"/>
            <a:chOff x="4924457" y="7297448"/>
            <a:chExt cx="4080681" cy="273376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B547B27-9708-8DCA-C1D3-BE3B61709A3B}"/>
                </a:ext>
              </a:extLst>
            </p:cNvPr>
            <p:cNvSpPr txBox="1"/>
            <p:nvPr/>
          </p:nvSpPr>
          <p:spPr>
            <a:xfrm>
              <a:off x="4924457" y="8726047"/>
              <a:ext cx="4080681" cy="1305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2800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Đồng tiền </a:t>
              </a:r>
              <a:r>
                <a:rPr lang="en-US" sz="2800" b="1" i="1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Gia Long thông bảo </a:t>
              </a:r>
              <a:r>
                <a:rPr lang="en-US" sz="2800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thời Tiền Lê.</a:t>
              </a:r>
              <a:endParaRPr lang="vi-VN" sz="28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endParaRPr>
            </a:p>
          </p:txBody>
        </p:sp>
        <p:pic>
          <p:nvPicPr>
            <p:cNvPr id="44" name="Picture 43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D0737739-DB17-D8E3-DEDB-52E752C1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693" y="7297448"/>
              <a:ext cx="3041154" cy="156202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F3BD29D-CA73-79C0-041F-A07E3C2A78DA}"/>
              </a:ext>
            </a:extLst>
          </p:cNvPr>
          <p:cNvGrpSpPr/>
          <p:nvPr/>
        </p:nvGrpSpPr>
        <p:grpSpPr>
          <a:xfrm>
            <a:off x="381000" y="4526841"/>
            <a:ext cx="4080681" cy="2781422"/>
            <a:chOff x="207329" y="5404029"/>
            <a:chExt cx="4080681" cy="278142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26E7F05-8B3A-2DC2-5895-EA6E3AF07BF6}"/>
                </a:ext>
              </a:extLst>
            </p:cNvPr>
            <p:cNvSpPr txBox="1"/>
            <p:nvPr/>
          </p:nvSpPr>
          <p:spPr>
            <a:xfrm>
              <a:off x="207329" y="6880286"/>
              <a:ext cx="4080681" cy="1305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2800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Đồng tiền </a:t>
              </a:r>
              <a:r>
                <a:rPr lang="en-US" sz="2800" b="1" i="1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Thiên Phúc trấn bảo </a:t>
              </a:r>
              <a:r>
                <a:rPr lang="en-US" sz="2800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thời Tiền Lê.</a:t>
              </a:r>
              <a:endParaRPr lang="vi-VN" sz="28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2D542CB-5C54-F1A0-1FF4-BC0F395C2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314" y="5404029"/>
              <a:ext cx="3058082" cy="1651671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70972877-3E9E-584A-4706-6893B3F92344}"/>
              </a:ext>
            </a:extLst>
          </p:cNvPr>
          <p:cNvSpPr txBox="1"/>
          <p:nvPr/>
        </p:nvSpPr>
        <p:spPr>
          <a:xfrm>
            <a:off x="4945186" y="1547405"/>
            <a:ext cx="4161407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Thời Lý: thành lập trang Vân Đồn</a:t>
            </a:r>
            <a:endParaRPr lang="vi-VN" sz="3200">
              <a:solidFill>
                <a:srgbClr val="000000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054CFFA-5234-8D57-7330-5B39A1830E81}"/>
              </a:ext>
            </a:extLst>
          </p:cNvPr>
          <p:cNvGrpSpPr/>
          <p:nvPr/>
        </p:nvGrpSpPr>
        <p:grpSpPr>
          <a:xfrm>
            <a:off x="4800600" y="4588391"/>
            <a:ext cx="3948644" cy="5573285"/>
            <a:chOff x="5937893" y="4535853"/>
            <a:chExt cx="3948644" cy="5573285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A442829-69A1-DFB7-0CEF-6F6DD46BD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2829" y="4535853"/>
              <a:ext cx="3833708" cy="1889734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04304FC-2E3C-C983-9431-84AE4EA8D8DE}"/>
                </a:ext>
              </a:extLst>
            </p:cNvPr>
            <p:cNvGrpSpPr/>
            <p:nvPr/>
          </p:nvGrpSpPr>
          <p:grpSpPr>
            <a:xfrm>
              <a:off x="5937893" y="6425587"/>
              <a:ext cx="3948644" cy="3683551"/>
              <a:chOff x="6018761" y="3067383"/>
              <a:chExt cx="3948644" cy="3683551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334BC403-FA0C-6DB1-4D1B-D715004D24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148359" y="3067383"/>
                <a:ext cx="3819046" cy="2547101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B981800-F66F-0483-0EB6-AD8065BEAC04}"/>
                  </a:ext>
                </a:extLst>
              </p:cNvPr>
              <p:cNvSpPr txBox="1"/>
              <p:nvPr/>
            </p:nvSpPr>
            <p:spPr>
              <a:xfrm>
                <a:off x="6018761" y="5435509"/>
                <a:ext cx="3948644" cy="13154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Thương cảng Vân Đồn xưa và nay</a:t>
                </a:r>
                <a:endParaRPr lang="en-US" sz="2800"/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B6BF11F-5C80-2429-F24B-2C16E6D99A29}"/>
              </a:ext>
            </a:extLst>
          </p:cNvPr>
          <p:cNvSpPr txBox="1"/>
          <p:nvPr/>
        </p:nvSpPr>
        <p:spPr>
          <a:xfrm>
            <a:off x="9232613" y="1248661"/>
            <a:ext cx="4201993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Có nhiều thương cảng buôn bán với nước ngoài.</a:t>
            </a:r>
            <a:endParaRPr lang="vi-VN" sz="3200">
              <a:solidFill>
                <a:srgbClr val="000000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72CF1AB-29CD-D502-F55D-D26C0AAF7107}"/>
              </a:ext>
            </a:extLst>
          </p:cNvPr>
          <p:cNvGrpSpPr/>
          <p:nvPr/>
        </p:nvGrpSpPr>
        <p:grpSpPr>
          <a:xfrm>
            <a:off x="9528563" y="5522381"/>
            <a:ext cx="3610091" cy="3683551"/>
            <a:chOff x="6252836" y="3067383"/>
            <a:chExt cx="3610091" cy="3683551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D6A29C1-28BA-0574-1CAC-ADC240B30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52836" y="3067383"/>
              <a:ext cx="3610091" cy="2547101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F8CCE15-F58D-8B53-CEBE-F7E3BB8EF69C}"/>
                </a:ext>
              </a:extLst>
            </p:cNvPr>
            <p:cNvSpPr txBox="1"/>
            <p:nvPr/>
          </p:nvSpPr>
          <p:spPr>
            <a:xfrm>
              <a:off x="6742801" y="5435509"/>
              <a:ext cx="2985113" cy="13154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Thương cảng Phố Hiến xưa</a:t>
              </a:r>
              <a:endParaRPr lang="en-US" sz="2800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8DC2B482-263C-51C7-A9B6-8EF86392D6DE}"/>
              </a:ext>
            </a:extLst>
          </p:cNvPr>
          <p:cNvSpPr txBox="1"/>
          <p:nvPr/>
        </p:nvSpPr>
        <p:spPr>
          <a:xfrm>
            <a:off x="13769560" y="337613"/>
            <a:ext cx="3855277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Các công ty và thương nhân nước ngoài buôn bán nhộn nhịp.</a:t>
            </a:r>
            <a:endParaRPr lang="vi-VN" sz="3200">
              <a:solidFill>
                <a:srgbClr val="000000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79534DF-712A-AD0B-1787-962556003EBF}"/>
              </a:ext>
            </a:extLst>
          </p:cNvPr>
          <p:cNvGrpSpPr/>
          <p:nvPr/>
        </p:nvGrpSpPr>
        <p:grpSpPr>
          <a:xfrm>
            <a:off x="13892152" y="5619290"/>
            <a:ext cx="3610091" cy="4232972"/>
            <a:chOff x="6252836" y="3164292"/>
            <a:chExt cx="3610091" cy="423297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D231559-EFC4-0B42-D261-DE1DFDB1A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52836" y="3164292"/>
              <a:ext cx="3610091" cy="235328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8E64F71-47B7-4159-6E84-7288994E6913}"/>
                </a:ext>
              </a:extLst>
            </p:cNvPr>
            <p:cNvSpPr txBox="1"/>
            <p:nvPr/>
          </p:nvSpPr>
          <p:spPr>
            <a:xfrm>
              <a:off x="6320342" y="5435509"/>
              <a:ext cx="3475078" cy="19617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Thuyền buôn và tàu bè nước ngoài đến Đại Việt (tranh vẽ)</a:t>
              </a:r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1679374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30" grpId="0"/>
      <p:bldP spid="31" grpId="0" animBg="1"/>
      <p:bldP spid="48" grpId="0"/>
      <p:bldP spid="54" grpId="0"/>
      <p:bldP spid="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7D4BF90-C51D-F03A-3174-6FBFC346A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48" y="266920"/>
            <a:ext cx="17568303" cy="9692640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26C8F70F-26CD-48EC-A501-509416236969}"/>
              </a:ext>
            </a:extLst>
          </p:cNvPr>
          <p:cNvSpPr txBox="1"/>
          <p:nvPr/>
        </p:nvSpPr>
        <p:spPr>
          <a:xfrm>
            <a:off x="1861614" y="887649"/>
            <a:ext cx="16104632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6CFEC4-29F6-01D3-A1FD-9E5E148F371D}"/>
              </a:ext>
            </a:extLst>
          </p:cNvPr>
          <p:cNvSpPr txBox="1"/>
          <p:nvPr/>
        </p:nvSpPr>
        <p:spPr>
          <a:xfrm>
            <a:off x="1447797" y="1621190"/>
            <a:ext cx="153924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mục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vi-VN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vi-VN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SGK 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tr.</a:t>
            </a:r>
            <a:r>
              <a:rPr lang="vi-VN" sz="4000" b="1" i="1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74,</a:t>
            </a:r>
            <a:r>
              <a:rPr lang="en-US" sz="4000" b="1" i="1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r>
              <a:rPr lang="en-US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nổi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tưởng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75D6B9-B69F-5C86-56A7-8B767244D986}"/>
              </a:ext>
            </a:extLst>
          </p:cNvPr>
          <p:cNvSpPr/>
          <p:nvPr/>
        </p:nvSpPr>
        <p:spPr>
          <a:xfrm>
            <a:off x="838200" y="4720394"/>
            <a:ext cx="5334000" cy="2377440"/>
          </a:xfrm>
          <a:prstGeom prst="roundRect">
            <a:avLst>
              <a:gd name="adj" fmla="val 791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 tưởng, nho giáo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3D80E-4479-03A2-EC58-8069B235E9FD}"/>
              </a:ext>
            </a:extLst>
          </p:cNvPr>
          <p:cNvSpPr txBox="1"/>
          <p:nvPr/>
        </p:nvSpPr>
        <p:spPr>
          <a:xfrm>
            <a:off x="-1944138" y="302029"/>
            <a:ext cx="123704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Tư tưởng , tôn giáo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19FABB-83A9-DC4D-3AA1-9C37BF4AB59E}"/>
              </a:ext>
            </a:extLst>
          </p:cNvPr>
          <p:cNvGrpSpPr/>
          <p:nvPr/>
        </p:nvGrpSpPr>
        <p:grpSpPr>
          <a:xfrm>
            <a:off x="6476997" y="4454816"/>
            <a:ext cx="5357884" cy="2648584"/>
            <a:chOff x="6476997" y="4454816"/>
            <a:chExt cx="5357884" cy="264858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E32CA62-2F48-9560-680F-092AA394F61D}"/>
                </a:ext>
              </a:extLst>
            </p:cNvPr>
            <p:cNvSpPr/>
            <p:nvPr/>
          </p:nvSpPr>
          <p:spPr>
            <a:xfrm>
              <a:off x="6476997" y="4725960"/>
              <a:ext cx="5334000" cy="2377440"/>
            </a:xfrm>
            <a:prstGeom prst="roundRect">
              <a:avLst>
                <a:gd name="adj" fmla="val 7917"/>
              </a:avLst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về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vi-VN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Đạo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5F6CA594-36E9-DE15-EFF8-07A5F95B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426281" y="4454816"/>
              <a:ext cx="1408600" cy="166698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13D3F5-9FDC-4D0D-47DB-68585CE6C09B}"/>
              </a:ext>
            </a:extLst>
          </p:cNvPr>
          <p:cNvGrpSpPr/>
          <p:nvPr/>
        </p:nvGrpSpPr>
        <p:grpSpPr>
          <a:xfrm>
            <a:off x="9601202" y="7066121"/>
            <a:ext cx="5969617" cy="2622295"/>
            <a:chOff x="9601202" y="7066121"/>
            <a:chExt cx="5969617" cy="26222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085317E-79E0-900F-BD41-9FDFAC2E468D}"/>
                </a:ext>
              </a:extLst>
            </p:cNvPr>
            <p:cNvSpPr/>
            <p:nvPr/>
          </p:nvSpPr>
          <p:spPr>
            <a:xfrm>
              <a:off x="9601202" y="7310976"/>
              <a:ext cx="5334000" cy="2377440"/>
            </a:xfrm>
            <a:prstGeom prst="roundRect">
              <a:avLst>
                <a:gd name="adj" fmla="val 7917"/>
              </a:avLst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về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vi-VN" sz="3600" noProof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7" name="Picture 2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6B37E22E-E01D-9551-AA61-E46DEBE36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8217" y="7066121"/>
              <a:ext cx="1752602" cy="170002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4F8277B-4678-C56F-2EF6-DA9086AB257E}"/>
              </a:ext>
            </a:extLst>
          </p:cNvPr>
          <p:cNvGrpSpPr/>
          <p:nvPr/>
        </p:nvGrpSpPr>
        <p:grpSpPr>
          <a:xfrm>
            <a:off x="2664853" y="7039832"/>
            <a:ext cx="6021947" cy="2648584"/>
            <a:chOff x="2664853" y="7039832"/>
            <a:chExt cx="6021947" cy="264858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712E669-F053-7B50-8983-14C9FB718F01}"/>
                </a:ext>
              </a:extLst>
            </p:cNvPr>
            <p:cNvSpPr/>
            <p:nvPr/>
          </p:nvSpPr>
          <p:spPr>
            <a:xfrm>
              <a:off x="3352800" y="7310976"/>
              <a:ext cx="5334000" cy="2377440"/>
            </a:xfrm>
            <a:prstGeom prst="roundRect">
              <a:avLst>
                <a:gd name="adj" fmla="val 7917"/>
              </a:avLst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về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vi-VN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Phật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r>
                <a:rPr kumimoji="0" lang="vi-VN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9" name="Picture 2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B44A8D5-EB9E-E345-AB9C-97AF2CB3C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4853" y="7039832"/>
              <a:ext cx="1752602" cy="1752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57809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636ED14-1708-89F1-8FD4-ED1611BC716E}"/>
              </a:ext>
            </a:extLst>
          </p:cNvPr>
          <p:cNvGrpSpPr/>
          <p:nvPr/>
        </p:nvGrpSpPr>
        <p:grpSpPr>
          <a:xfrm>
            <a:off x="11720155" y="2857500"/>
            <a:ext cx="6416386" cy="5996616"/>
            <a:chOff x="1459393" y="749524"/>
            <a:chExt cx="6416386" cy="59966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9DA736-F978-8AAC-60E9-F11DB4AF2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8" r="4148"/>
            <a:stretch/>
          </p:blipFill>
          <p:spPr>
            <a:xfrm>
              <a:off x="1459393" y="749524"/>
              <a:ext cx="6223975" cy="451819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50A914-8010-1B1B-0095-830A1ED901D0}"/>
                </a:ext>
              </a:extLst>
            </p:cNvPr>
            <p:cNvSpPr txBox="1"/>
            <p:nvPr/>
          </p:nvSpPr>
          <p:spPr>
            <a:xfrm>
              <a:off x="1651804" y="5267722"/>
              <a:ext cx="6223975" cy="1478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Tháp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chuông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Keo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Lê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hưng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B0DBB6D-F0C8-75FC-463B-07927CF31A90}"/>
              </a:ext>
            </a:extLst>
          </p:cNvPr>
          <p:cNvGrpSpPr/>
          <p:nvPr/>
        </p:nvGrpSpPr>
        <p:grpSpPr>
          <a:xfrm>
            <a:off x="6787342" y="1413337"/>
            <a:ext cx="4932813" cy="8703546"/>
            <a:chOff x="13203728" y="268979"/>
            <a:chExt cx="4932813" cy="8703546"/>
          </a:xfrm>
        </p:grpSpPr>
        <p:pic>
          <p:nvPicPr>
            <p:cNvPr id="7" name="Picture 6" descr="A picture containing tree, outdoor, ground, plant&#10;&#10;Description automatically generated">
              <a:extLst>
                <a:ext uri="{FF2B5EF4-FFF2-40B4-BE49-F238E27FC236}">
                  <a16:creationId xmlns:a16="http://schemas.microsoft.com/office/drawing/2014/main" id="{8DDA0115-7B95-923F-2DE6-498276EC7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3728" y="268979"/>
              <a:ext cx="4725161" cy="713388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281B3E-9C0E-25F9-7BD3-8ABB00DEC84A}"/>
                </a:ext>
              </a:extLst>
            </p:cNvPr>
            <p:cNvSpPr txBox="1"/>
            <p:nvPr/>
          </p:nvSpPr>
          <p:spPr>
            <a:xfrm>
              <a:off x="13203729" y="7402865"/>
              <a:ext cx="493281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vi-VN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Thá</a:t>
              </a:r>
              <a:r>
                <a:rPr lang="vi-VN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Phổ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Minh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Trần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(Nam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"/>
            <a:ext cx="6248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582930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Hình 9.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Chùa Một Cột ( Hà Nội)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6795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1CD70B-6767-3954-7CC0-F50757AD7B8E}"/>
              </a:ext>
            </a:extLst>
          </p:cNvPr>
          <p:cNvSpPr txBox="1"/>
          <p:nvPr/>
        </p:nvSpPr>
        <p:spPr>
          <a:xfrm>
            <a:off x="990601" y="723900"/>
            <a:ext cx="8915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0FBAB0-B5CF-00FA-5BC1-39FF5307D7C3}"/>
              </a:ext>
            </a:extLst>
          </p:cNvPr>
          <p:cNvSpPr txBox="1"/>
          <p:nvPr/>
        </p:nvSpPr>
        <p:spPr>
          <a:xfrm>
            <a:off x="0" y="1526904"/>
            <a:ext cx="9677400" cy="9107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400" b="1" i="1" dirty="0" smtClean="0">
                <a:solidFill>
                  <a:srgbClr val="467A8F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Tư tưởng: </a:t>
            </a:r>
            <a:r>
              <a:rPr lang="vi-VN" sz="4400" dirty="0" smtClean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yêu nước, lấy dân làm gốc là một giá trị tiêu biểu và xuyên suốt của văn minh Đại Viêt.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b="1" i="1" dirty="0" err="1" smtClean="0">
                <a:solidFill>
                  <a:srgbClr val="467A8F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Nho</a:t>
            </a:r>
            <a:r>
              <a:rPr lang="en-US" sz="4400" b="1" i="1" dirty="0" smtClean="0">
                <a:solidFill>
                  <a:srgbClr val="467A8F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b="1" i="1" dirty="0" err="1" smtClean="0">
                <a:solidFill>
                  <a:srgbClr val="467A8F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giáo</a:t>
            </a:r>
            <a:r>
              <a:rPr lang="en-US" sz="4400" b="1" i="1" dirty="0" smtClean="0">
                <a:solidFill>
                  <a:srgbClr val="467A8F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</a:t>
            </a:r>
            <a:r>
              <a:rPr lang="vi-VN" sz="4400" b="1" i="1" dirty="0" smtClean="0">
                <a:solidFill>
                  <a:srgbClr val="467A8F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du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nhập</a:t>
            </a:r>
            <a:r>
              <a:rPr lang="vi-VN" sz="4400" dirty="0" smtClean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thời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Bắc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thuộc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Lý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dụng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chế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độ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để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tuyển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quan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Lê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sơ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chính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sách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độc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tôn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trở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thành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hệ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tư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tưởng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chính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thống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C8718C-2B20-740E-89E3-A76729F4983D}"/>
              </a:ext>
            </a:extLst>
          </p:cNvPr>
          <p:cNvGrpSpPr/>
          <p:nvPr/>
        </p:nvGrpSpPr>
        <p:grpSpPr>
          <a:xfrm>
            <a:off x="10134600" y="1866900"/>
            <a:ext cx="8153399" cy="8153400"/>
            <a:chOff x="9819281" y="2508250"/>
            <a:chExt cx="7905750" cy="5956062"/>
          </a:xfrm>
        </p:grpSpPr>
        <p:pic>
          <p:nvPicPr>
            <p:cNvPr id="6" name="Picture 5" descr="A picture containing tree, grass, outdoor, path&#10;&#10;Description automatically generated">
              <a:extLst>
                <a:ext uri="{FF2B5EF4-FFF2-40B4-BE49-F238E27FC236}">
                  <a16:creationId xmlns:a16="http://schemas.microsoft.com/office/drawing/2014/main" id="{C79EE145-6429-15E6-6044-E97E7EC68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9281" y="2508250"/>
              <a:ext cx="7905750" cy="52705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0248F3-457D-F868-0748-33ED6AC70C99}"/>
                </a:ext>
              </a:extLst>
            </p:cNvPr>
            <p:cNvSpPr txBox="1"/>
            <p:nvPr/>
          </p:nvSpPr>
          <p:spPr>
            <a:xfrm>
              <a:off x="10841807" y="7805477"/>
              <a:ext cx="5869509" cy="658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Văn Miếu – Quốc Tử Giám (Hà Nội)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5132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1CD70B-6767-3954-7CC0-F50757AD7B8E}"/>
              </a:ext>
            </a:extLst>
          </p:cNvPr>
          <p:cNvSpPr txBox="1"/>
          <p:nvPr/>
        </p:nvSpPr>
        <p:spPr>
          <a:xfrm>
            <a:off x="1066801" y="723900"/>
            <a:ext cx="8077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0FBAB0-B5CF-00FA-5BC1-39FF5307D7C3}"/>
              </a:ext>
            </a:extLst>
          </p:cNvPr>
          <p:cNvSpPr txBox="1"/>
          <p:nvPr/>
        </p:nvSpPr>
        <p:spPr>
          <a:xfrm>
            <a:off x="445543" y="2846044"/>
            <a:ext cx="934303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800" b="1" i="1" dirty="0" err="1">
                <a:solidFill>
                  <a:srgbClr val="467A8F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Phật</a:t>
            </a:r>
            <a:r>
              <a:rPr lang="en-US" sz="4800" b="1" i="1" dirty="0">
                <a:solidFill>
                  <a:srgbClr val="467A8F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67A8F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giáo</a:t>
            </a:r>
            <a:r>
              <a:rPr lang="en-US" sz="4800" b="1" i="1" dirty="0" smtClean="0">
                <a:solidFill>
                  <a:srgbClr val="467A8F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</a:t>
            </a:r>
            <a:r>
              <a:rPr lang="vi-VN" sz="4800" b="1" i="1" dirty="0" smtClean="0">
                <a:solidFill>
                  <a:srgbClr val="467A8F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smtClean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du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nhập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đầu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Công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nguyên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Phát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triển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mạnh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mẽ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cung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đình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đời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sống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dân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gian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Tiêu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biểu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chùa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Dâu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(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Bắc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Ninh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).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C8718C-2B20-740E-89E3-A76729F4983D}"/>
              </a:ext>
            </a:extLst>
          </p:cNvPr>
          <p:cNvGrpSpPr/>
          <p:nvPr/>
        </p:nvGrpSpPr>
        <p:grpSpPr>
          <a:xfrm>
            <a:off x="9819280" y="2512368"/>
            <a:ext cx="8468719" cy="7507932"/>
            <a:chOff x="9819281" y="2512368"/>
            <a:chExt cx="7905750" cy="59519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9EE145-6429-15E6-6044-E97E7EC68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19281" y="2512368"/>
              <a:ext cx="7905750" cy="52622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0248F3-457D-F868-0748-33ED6AC70C99}"/>
                </a:ext>
              </a:extLst>
            </p:cNvPr>
            <p:cNvSpPr txBox="1"/>
            <p:nvPr/>
          </p:nvSpPr>
          <p:spPr>
            <a:xfrm>
              <a:off x="10841807" y="7805477"/>
              <a:ext cx="5869509" cy="658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Chùa Dâu (Bắc Ninh)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95852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1CD70B-6767-3954-7CC0-F50757AD7B8E}"/>
              </a:ext>
            </a:extLst>
          </p:cNvPr>
          <p:cNvSpPr txBox="1"/>
          <p:nvPr/>
        </p:nvSpPr>
        <p:spPr>
          <a:xfrm>
            <a:off x="762001" y="723900"/>
            <a:ext cx="92533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0FBAB0-B5CF-00FA-5BC1-39FF5307D7C3}"/>
              </a:ext>
            </a:extLst>
          </p:cNvPr>
          <p:cNvSpPr txBox="1"/>
          <p:nvPr/>
        </p:nvSpPr>
        <p:spPr>
          <a:xfrm>
            <a:off x="304800" y="1638300"/>
            <a:ext cx="9691049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 i="1">
                <a:solidFill>
                  <a:srgbClr val="467A8F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Đạo giáo: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Có vị trí nhất định trong xã hội.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Xây dựng một số đạo quán.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Thời Lý – Trần: tam giáo đồng nguyên.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C8718C-2B20-740E-89E3-A76729F4983D}"/>
              </a:ext>
            </a:extLst>
          </p:cNvPr>
          <p:cNvGrpSpPr/>
          <p:nvPr/>
        </p:nvGrpSpPr>
        <p:grpSpPr>
          <a:xfrm>
            <a:off x="9823686" y="1943100"/>
            <a:ext cx="8464314" cy="7823982"/>
            <a:chOff x="9819281" y="2672953"/>
            <a:chExt cx="7905750" cy="62462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9EE145-6429-15E6-6044-E97E7EC68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19281" y="2672953"/>
              <a:ext cx="7905750" cy="494109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0248F3-457D-F868-0748-33ED6AC70C99}"/>
                </a:ext>
              </a:extLst>
            </p:cNvPr>
            <p:cNvSpPr txBox="1"/>
            <p:nvPr/>
          </p:nvSpPr>
          <p:spPr>
            <a:xfrm>
              <a:off x="10010959" y="7614046"/>
              <a:ext cx="7522394" cy="1305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Động Thiên Tôn (Ninh Bình) – nơi Phật hoàng Trần Nhân Tông từng tu theo Đạo giáo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0CF4E0-C40C-530C-BD23-2240E38479B5}"/>
              </a:ext>
            </a:extLst>
          </p:cNvPr>
          <p:cNvGrpSpPr/>
          <p:nvPr/>
        </p:nvGrpSpPr>
        <p:grpSpPr>
          <a:xfrm>
            <a:off x="486534" y="5367456"/>
            <a:ext cx="9003337" cy="4729044"/>
            <a:chOff x="486534" y="5367456"/>
            <a:chExt cx="9003337" cy="4729044"/>
          </a:xfrm>
        </p:grpSpPr>
        <p:pic>
          <p:nvPicPr>
            <p:cNvPr id="8" name="Picture 7" descr="A picture containing linedrawing&#10;&#10;Description automatically generated">
              <a:extLst>
                <a:ext uri="{FF2B5EF4-FFF2-40B4-BE49-F238E27FC236}">
                  <a16:creationId xmlns:a16="http://schemas.microsoft.com/office/drawing/2014/main" id="{D21410B6-C730-C326-79C8-DB3FEB2BE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534" y="5367456"/>
              <a:ext cx="9003337" cy="416981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5CCBB8-D56F-BB92-B20F-FD94388B139E}"/>
                </a:ext>
              </a:extLst>
            </p:cNvPr>
            <p:cNvSpPr txBox="1"/>
            <p:nvPr/>
          </p:nvSpPr>
          <p:spPr>
            <a:xfrm>
              <a:off x="2053447" y="9437665"/>
              <a:ext cx="5869509" cy="658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Tam giáo đồng nguyên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0362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1CD70B-6767-3954-7CC0-F50757AD7B8E}"/>
              </a:ext>
            </a:extLst>
          </p:cNvPr>
          <p:cNvSpPr txBox="1"/>
          <p:nvPr/>
        </p:nvSpPr>
        <p:spPr>
          <a:xfrm>
            <a:off x="463315" y="723900"/>
            <a:ext cx="76900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0FBAB0-B5CF-00FA-5BC1-39FF5307D7C3}"/>
              </a:ext>
            </a:extLst>
          </p:cNvPr>
          <p:cNvSpPr txBox="1"/>
          <p:nvPr/>
        </p:nvSpPr>
        <p:spPr>
          <a:xfrm>
            <a:off x="463315" y="2846044"/>
            <a:ext cx="8001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800" b="1" i="1" dirty="0" err="1">
                <a:solidFill>
                  <a:srgbClr val="467A8F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Công</a:t>
            </a:r>
            <a:r>
              <a:rPr lang="en-US" sz="4800" b="1" i="1" dirty="0">
                <a:solidFill>
                  <a:srgbClr val="467A8F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67A8F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giáo:</a:t>
            </a:r>
            <a:r>
              <a:rPr lang="en-US" sz="4800" dirty="0" err="1" smtClean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du</a:t>
            </a:r>
            <a:r>
              <a:rPr lang="en-US" sz="4800" dirty="0" smtClean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nhập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1533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Giữa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TK XVII: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340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nhà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thờ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350 000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tín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đồ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Khu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vực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đô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thị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ven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biển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C8718C-2B20-740E-89E3-A76729F4983D}"/>
              </a:ext>
            </a:extLst>
          </p:cNvPr>
          <p:cNvGrpSpPr/>
          <p:nvPr/>
        </p:nvGrpSpPr>
        <p:grpSpPr>
          <a:xfrm>
            <a:off x="8686800" y="1790700"/>
            <a:ext cx="9448800" cy="8001000"/>
            <a:chOff x="8872231" y="2749153"/>
            <a:chExt cx="9029699" cy="66012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9EE145-6429-15E6-6044-E97E7EC68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2231" y="2749153"/>
              <a:ext cx="9029699" cy="60198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0248F3-457D-F868-0748-33ED6AC70C99}"/>
                </a:ext>
              </a:extLst>
            </p:cNvPr>
            <p:cNvSpPr txBox="1"/>
            <p:nvPr/>
          </p:nvSpPr>
          <p:spPr>
            <a:xfrm>
              <a:off x="9939031" y="8691617"/>
              <a:ext cx="7522394" cy="658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Nam Định – vùng quê của Đạo Công giáo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880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>
            <a:extLst>
              <a:ext uri="{FF2B5EF4-FFF2-40B4-BE49-F238E27FC236}">
                <a16:creationId xmlns:a16="http://schemas.microsoft.com/office/drawing/2014/main" id="{E1891DA5-AF97-53AA-1AC2-D518E8D525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47800" y="489207"/>
            <a:ext cx="15743903" cy="93085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8142526"/>
            <a:ext cx="18783822" cy="2144474"/>
            <a:chOff x="0" y="0"/>
            <a:chExt cx="6354034" cy="725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9D3E1E"/>
            </a:solidFill>
          </p:spPr>
        </p:sp>
      </p:grpSp>
      <p:pic>
        <p:nvPicPr>
          <p:cNvPr id="14" name="Picture 15">
            <a:extLst>
              <a:ext uri="{FF2B5EF4-FFF2-40B4-BE49-F238E27FC236}">
                <a16:creationId xmlns:a16="http://schemas.microsoft.com/office/drawing/2014/main" id="{6A9F7C5E-5F4F-6323-921C-5FDA73D302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995428"/>
            <a:ext cx="2569948" cy="3219752"/>
          </a:xfrm>
          <a:prstGeom prst="rect">
            <a:avLst/>
          </a:prstGeom>
        </p:spPr>
      </p:pic>
      <p:pic>
        <p:nvPicPr>
          <p:cNvPr id="15" name="Picture 23">
            <a:extLst>
              <a:ext uri="{FF2B5EF4-FFF2-40B4-BE49-F238E27FC236}">
                <a16:creationId xmlns:a16="http://schemas.microsoft.com/office/drawing/2014/main" id="{13083D3B-1C26-6214-CC05-2D6D3D26A4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009840" y="5391720"/>
            <a:ext cx="1278160" cy="411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E93AD1-A1C5-A4A4-4C28-CE654863FC7B}"/>
              </a:ext>
            </a:extLst>
          </p:cNvPr>
          <p:cNvSpPr txBox="1"/>
          <p:nvPr/>
        </p:nvSpPr>
        <p:spPr>
          <a:xfrm>
            <a:off x="952500" y="1322726"/>
            <a:ext cx="16383000" cy="6211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en-US" sz="8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</a:t>
            </a:r>
            <a:r>
              <a:rPr lang="en-US" sz="88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8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88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8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vi-VN" sz="88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SỐ THÀNH TỰU CỦA </a:t>
            </a:r>
            <a:r>
              <a:rPr lang="en-US" sz="88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 </a:t>
            </a:r>
            <a:r>
              <a:rPr lang="en-US" sz="8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MINH ĐẠI VIỆT</a:t>
            </a:r>
            <a:endParaRPr lang="en-US" sz="8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9A416A20-4DA0-1A0C-318C-1225D115F3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062219"/>
            <a:ext cx="18288000" cy="5212081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2ECC6A2-5F47-97A3-C3BF-7443EBAC994F}"/>
              </a:ext>
            </a:extLst>
          </p:cNvPr>
          <p:cNvSpPr/>
          <p:nvPr/>
        </p:nvSpPr>
        <p:spPr>
          <a:xfrm>
            <a:off x="2438400" y="419099"/>
            <a:ext cx="13411200" cy="4643119"/>
          </a:xfrm>
          <a:prstGeom prst="wedgeRoundRectCallout">
            <a:avLst>
              <a:gd name="adj1" fmla="val 19207"/>
              <a:gd name="adj2" fmla="val 66210"/>
              <a:gd name="adj3" fmla="val 1666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LUẬN:</a:t>
            </a:r>
          </a:p>
          <a:p>
            <a:pPr algn="just">
              <a:lnSpc>
                <a:spcPct val="150000"/>
              </a:lnSpc>
            </a:pP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388319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5">
            <a:extLst>
              <a:ext uri="{FF2B5EF4-FFF2-40B4-BE49-F238E27FC236}">
                <a16:creationId xmlns:a16="http://schemas.microsoft.com/office/drawing/2014/main" id="{4267BF10-DF29-1F03-9E64-29127B61DE3A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5D0035-8073-E601-B92C-7394967CF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474" y="2095500"/>
            <a:ext cx="5804325" cy="7739100"/>
          </a:xfrm>
          <a:prstGeom prst="rect">
            <a:avLst/>
          </a:prstGeom>
        </p:spPr>
      </p:pic>
      <p:pic>
        <p:nvPicPr>
          <p:cNvPr id="6" name="Picture 5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301C71E6-1665-22D8-76CA-F2B1F770C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55" y="2095500"/>
            <a:ext cx="4806894" cy="77391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4AE70F3-598A-7FFA-7125-B9CB2EE40205}"/>
              </a:ext>
            </a:extLst>
          </p:cNvPr>
          <p:cNvSpPr/>
          <p:nvPr/>
        </p:nvSpPr>
        <p:spPr>
          <a:xfrm>
            <a:off x="12268200" y="2052851"/>
            <a:ext cx="5405975" cy="3470457"/>
          </a:xfrm>
          <a:prstGeom prst="wedgeRoundRectCallout">
            <a:avLst>
              <a:gd name="adj1" fmla="val 6289"/>
              <a:gd name="adj2" fmla="val 70592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kể tên một số danh nhân, nhà văn hóa tiêu biểu nước ta ở thời phong kiến.</a:t>
            </a:r>
            <a:endParaRPr lang="vi-VN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A4C614-87B8-165C-C357-BD90B9AD59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1" t="17562" r="25707" b="14113"/>
          <a:stretch/>
        </p:blipFill>
        <p:spPr>
          <a:xfrm flipH="1">
            <a:off x="13218587" y="5676899"/>
            <a:ext cx="2570580" cy="4473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0B1A92-63CA-C30C-94E2-0D2DF9CB372E}"/>
              </a:ext>
            </a:extLst>
          </p:cNvPr>
          <p:cNvSpPr txBox="1"/>
          <p:nvPr/>
        </p:nvSpPr>
        <p:spPr>
          <a:xfrm>
            <a:off x="465475" y="781406"/>
            <a:ext cx="112693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5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5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>
            <a:extLst>
              <a:ext uri="{FF2B5EF4-FFF2-40B4-BE49-F238E27FC236}">
                <a16:creationId xmlns:a16="http://schemas.microsoft.com/office/drawing/2014/main" id="{382664CF-AF4C-CD82-E6B7-741056A4C77A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E9188C15-979A-08D2-09C1-499291E1CAD6}"/>
              </a:ext>
            </a:extLst>
          </p:cNvPr>
          <p:cNvSpPr/>
          <p:nvPr/>
        </p:nvSpPr>
        <p:spPr>
          <a:xfrm>
            <a:off x="609600" y="1562100"/>
            <a:ext cx="3485487" cy="2057400"/>
          </a:xfrm>
          <a:prstGeom prst="homePlate">
            <a:avLst/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Lý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1A091105-27B3-0BB3-52DD-4E3F539C1D8C}"/>
              </a:ext>
            </a:extLst>
          </p:cNvPr>
          <p:cNvSpPr/>
          <p:nvPr/>
        </p:nvSpPr>
        <p:spPr>
          <a:xfrm flipH="1">
            <a:off x="4114800" y="1562100"/>
            <a:ext cx="5638799" cy="2057400"/>
          </a:xfrm>
          <a:prstGeom prst="homePlate">
            <a:avLst/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 cử bắt đầu được triển khai.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E41CA777-8910-D1A4-FDF4-33FA4A33780A}"/>
              </a:ext>
            </a:extLst>
          </p:cNvPr>
          <p:cNvSpPr/>
          <p:nvPr/>
        </p:nvSpPr>
        <p:spPr>
          <a:xfrm>
            <a:off x="609600" y="4305300"/>
            <a:ext cx="3485487" cy="2057400"/>
          </a:xfrm>
          <a:prstGeom prst="homePlate">
            <a:avLst/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Trần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0F8C3803-05D2-069D-6471-1539136FE250}"/>
              </a:ext>
            </a:extLst>
          </p:cNvPr>
          <p:cNvSpPr/>
          <p:nvPr/>
        </p:nvSpPr>
        <p:spPr>
          <a:xfrm>
            <a:off x="609600" y="7048500"/>
            <a:ext cx="3485487" cy="2057400"/>
          </a:xfrm>
          <a:prstGeom prst="homePlate">
            <a:avLst/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Lê sơ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43BB9B37-F44C-F5B8-C311-CB3476BDEAC9}"/>
              </a:ext>
            </a:extLst>
          </p:cNvPr>
          <p:cNvSpPr/>
          <p:nvPr/>
        </p:nvSpPr>
        <p:spPr>
          <a:xfrm flipH="1">
            <a:off x="4114800" y="4305300"/>
            <a:ext cx="5638799" cy="2057400"/>
          </a:xfrm>
          <a:prstGeom prst="homePlate">
            <a:avLst/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ED9A2E61-77A5-D077-7E64-A04DA3FDDA34}"/>
              </a:ext>
            </a:extLst>
          </p:cNvPr>
          <p:cNvSpPr/>
          <p:nvPr/>
        </p:nvSpPr>
        <p:spPr>
          <a:xfrm flipH="1">
            <a:off x="4114800" y="7048500"/>
            <a:ext cx="5638799" cy="2057400"/>
          </a:xfrm>
          <a:prstGeom prst="homePlate">
            <a:avLst/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 cử Nho học phát triển thịnh đạt.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D800518-A8FA-8CDE-AC5B-0BE82DD66175}"/>
              </a:ext>
            </a:extLst>
          </p:cNvPr>
          <p:cNvCxnSpPr>
            <a:cxnSpLocks/>
          </p:cNvCxnSpPr>
          <p:nvPr/>
        </p:nvCxnSpPr>
        <p:spPr>
          <a:xfrm flipV="1">
            <a:off x="4114800" y="876300"/>
            <a:ext cx="0" cy="8534400"/>
          </a:xfrm>
          <a:prstGeom prst="straightConnector1">
            <a:avLst/>
          </a:prstGeom>
          <a:ln w="76200">
            <a:solidFill>
              <a:srgbClr val="E96E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626BD39-BE31-CAE6-9B82-DC9880880CEE}"/>
              </a:ext>
            </a:extLst>
          </p:cNvPr>
          <p:cNvGrpSpPr/>
          <p:nvPr/>
        </p:nvGrpSpPr>
        <p:grpSpPr>
          <a:xfrm>
            <a:off x="9982200" y="266700"/>
            <a:ext cx="7924800" cy="4987301"/>
            <a:chOff x="10479352" y="323839"/>
            <a:chExt cx="6509617" cy="4987301"/>
          </a:xfrm>
        </p:grpSpPr>
        <p:pic>
          <p:nvPicPr>
            <p:cNvPr id="23" name="Picture 22" descr="A picture containing text, herd, crowd&#10;&#10;Description automatically generated">
              <a:extLst>
                <a:ext uri="{FF2B5EF4-FFF2-40B4-BE49-F238E27FC236}">
                  <a16:creationId xmlns:a16="http://schemas.microsoft.com/office/drawing/2014/main" id="{E9E801D2-C09D-184C-A653-927FEA923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9352" y="323839"/>
              <a:ext cx="6509617" cy="443060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06D82D-74AA-71FF-F2C8-85CB8788E338}"/>
                </a:ext>
              </a:extLst>
            </p:cNvPr>
            <p:cNvSpPr txBox="1"/>
            <p:nvPr/>
          </p:nvSpPr>
          <p:spPr>
            <a:xfrm>
              <a:off x="11067160" y="4724441"/>
              <a:ext cx="5334000" cy="586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b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Trường thi ở Nam Định, </a:t>
              </a:r>
              <a:r>
                <a:rPr lang="en-US" sz="2400" b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năm 1901</a:t>
              </a:r>
              <a:r>
                <a:rPr lang="vi-VN" sz="2400" b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BECF1FB-D36F-61F2-BBDF-7E78F02D3268}"/>
              </a:ext>
            </a:extLst>
          </p:cNvPr>
          <p:cNvGrpSpPr/>
          <p:nvPr/>
        </p:nvGrpSpPr>
        <p:grpSpPr>
          <a:xfrm>
            <a:off x="9982200" y="5386601"/>
            <a:ext cx="8153400" cy="4684733"/>
            <a:chOff x="11220708" y="5443740"/>
            <a:chExt cx="6513432" cy="4684733"/>
          </a:xfrm>
        </p:grpSpPr>
        <p:pic>
          <p:nvPicPr>
            <p:cNvPr id="26" name="Picture 2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2A3FDFE-61A4-FF02-6D33-BDCE3E5E3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23" y="5443740"/>
              <a:ext cx="6509617" cy="412685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22B61AA-2025-24AF-4EEB-89AD16227FD6}"/>
                </a:ext>
              </a:extLst>
            </p:cNvPr>
            <p:cNvSpPr txBox="1"/>
            <p:nvPr/>
          </p:nvSpPr>
          <p:spPr>
            <a:xfrm>
              <a:off x="11220708" y="9550623"/>
              <a:ext cx="6509617" cy="5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Tổ chức thi cử ở Văn Miếu – Quốc Tử Giám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661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7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E6E8A4-0B9D-4621-1591-E12DD74114E9}"/>
              </a:ext>
            </a:extLst>
          </p:cNvPr>
          <p:cNvSpPr txBox="1"/>
          <p:nvPr/>
        </p:nvSpPr>
        <p:spPr>
          <a:xfrm>
            <a:off x="457200" y="409854"/>
            <a:ext cx="9144000" cy="3799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 người trở thành nhà văn hóa lớn của dân tộc.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triều đại đều có chính sách khuyến khích giáo dục và khoa cử.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07BBF82-380C-4728-E0C4-63BE0773D9F5}"/>
              </a:ext>
            </a:extLst>
          </p:cNvPr>
          <p:cNvGrpSpPr/>
          <p:nvPr/>
        </p:nvGrpSpPr>
        <p:grpSpPr>
          <a:xfrm>
            <a:off x="9349475" y="402234"/>
            <a:ext cx="8938525" cy="9482531"/>
            <a:chOff x="8461612" y="530113"/>
            <a:chExt cx="8481325" cy="94825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3FAA6C-4C5F-23E4-BE66-DBC46B06C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5245" y="530113"/>
              <a:ext cx="6309360" cy="83125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99595B-1470-992B-318F-5B7575EAEC3D}"/>
                </a:ext>
              </a:extLst>
            </p:cNvPr>
            <p:cNvSpPr txBox="1"/>
            <p:nvPr/>
          </p:nvSpPr>
          <p:spPr>
            <a:xfrm>
              <a:off x="8461612" y="8880796"/>
              <a:ext cx="8481325" cy="1131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b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Bia tiến sĩ khoa thi nho học năm Nhâm Tuất (1443) niên hiệu Đại Bảo thứ 3, là bia tiến sĩ đầu tiên của Việt Nam.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2CD0F50-29DE-2DD7-F16F-2A603669349A}"/>
              </a:ext>
            </a:extLst>
          </p:cNvPr>
          <p:cNvGrpSpPr/>
          <p:nvPr/>
        </p:nvGrpSpPr>
        <p:grpSpPr>
          <a:xfrm>
            <a:off x="304800" y="4232537"/>
            <a:ext cx="9044675" cy="5556808"/>
            <a:chOff x="868150" y="4232537"/>
            <a:chExt cx="8481325" cy="5556808"/>
          </a:xfrm>
        </p:grpSpPr>
        <p:pic>
          <p:nvPicPr>
            <p:cNvPr id="13" name="Picture 12" descr="A picture containing text, outdoor, sky, person&#10;&#10;Description automatically generated">
              <a:extLst>
                <a:ext uri="{FF2B5EF4-FFF2-40B4-BE49-F238E27FC236}">
                  <a16:creationId xmlns:a16="http://schemas.microsoft.com/office/drawing/2014/main" id="{3E95E778-65F7-8CF5-682D-A503A7DEE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395" y="4232537"/>
              <a:ext cx="8024126" cy="496492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686F5F-D7AC-9650-E804-4BF53E8DCCA2}"/>
                </a:ext>
              </a:extLst>
            </p:cNvPr>
            <p:cNvSpPr txBox="1"/>
            <p:nvPr/>
          </p:nvSpPr>
          <p:spPr>
            <a:xfrm>
              <a:off x="868150" y="9130510"/>
              <a:ext cx="8481325" cy="658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Giám khảo trong các kỳ thi xưa.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4731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D8E68BF-FCF5-5720-1B88-90ACE3B201FB}"/>
              </a:ext>
            </a:extLst>
          </p:cNvPr>
          <p:cNvGrpSpPr/>
          <p:nvPr/>
        </p:nvGrpSpPr>
        <p:grpSpPr>
          <a:xfrm>
            <a:off x="533339" y="1104900"/>
            <a:ext cx="5804325" cy="8839200"/>
            <a:chOff x="533339" y="1028700"/>
            <a:chExt cx="5804325" cy="8839200"/>
          </a:xfrm>
        </p:grpSpPr>
        <p:pic>
          <p:nvPicPr>
            <p:cNvPr id="7" name="Picture 6" descr="A statue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136E3C88-71E6-89B6-3941-8F13A4CB1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339" y="1028700"/>
              <a:ext cx="5804325" cy="773910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580CF92-9E4E-9F44-D4D6-A057D1E7CD65}"/>
                </a:ext>
              </a:extLst>
            </p:cNvPr>
            <p:cNvSpPr/>
            <p:nvPr/>
          </p:nvSpPr>
          <p:spPr>
            <a:xfrm>
              <a:off x="914400" y="8953500"/>
              <a:ext cx="5029200" cy="914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 Văn An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90A089B-BBCC-E7C2-2A89-AED4618FDDF9}"/>
              </a:ext>
            </a:extLst>
          </p:cNvPr>
          <p:cNvGrpSpPr/>
          <p:nvPr/>
        </p:nvGrpSpPr>
        <p:grpSpPr>
          <a:xfrm>
            <a:off x="6629400" y="1104900"/>
            <a:ext cx="5029200" cy="8839200"/>
            <a:chOff x="6629400" y="1028700"/>
            <a:chExt cx="5029200" cy="88392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7229C8-15D3-D978-6B16-FA9099D4A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96494" y="1028700"/>
              <a:ext cx="4095011" cy="7739100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2DEDFAD-F0FB-DC58-38A7-A9685E21AEF7}"/>
                </a:ext>
              </a:extLst>
            </p:cNvPr>
            <p:cNvSpPr/>
            <p:nvPr/>
          </p:nvSpPr>
          <p:spPr>
            <a:xfrm>
              <a:off x="6629400" y="8953500"/>
              <a:ext cx="5029200" cy="914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 Quý Đôn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DA8015-C3C3-8771-6535-3047A614346B}"/>
              </a:ext>
            </a:extLst>
          </p:cNvPr>
          <p:cNvGrpSpPr/>
          <p:nvPr/>
        </p:nvGrpSpPr>
        <p:grpSpPr>
          <a:xfrm>
            <a:off x="12102797" y="1108645"/>
            <a:ext cx="5651864" cy="8835455"/>
            <a:chOff x="12102797" y="1032445"/>
            <a:chExt cx="5651864" cy="883545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E1A1831-266A-009F-F92C-378DEB640D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5" t="9846" r="14930" b="15323"/>
            <a:stretch/>
          </p:blipFill>
          <p:spPr>
            <a:xfrm>
              <a:off x="12102797" y="1032445"/>
              <a:ext cx="5651864" cy="7735355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6965938-338B-CC43-A3BE-F53B2DC527E2}"/>
                </a:ext>
              </a:extLst>
            </p:cNvPr>
            <p:cNvSpPr/>
            <p:nvPr/>
          </p:nvSpPr>
          <p:spPr>
            <a:xfrm>
              <a:off x="12332530" y="8953500"/>
              <a:ext cx="5029200" cy="914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Nguyễn Trãi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24E73C3-B3FB-A2CF-3183-54AB965D99CE}"/>
              </a:ext>
            </a:extLst>
          </p:cNvPr>
          <p:cNvSpPr txBox="1"/>
          <p:nvPr/>
        </p:nvSpPr>
        <p:spPr>
          <a:xfrm>
            <a:off x="3437152" y="335459"/>
            <a:ext cx="114136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Một số nhà văn hóa tiêu biểu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68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15EC930-4F8F-F9FE-A855-55D5EEB91492}"/>
              </a:ext>
            </a:extLst>
          </p:cNvPr>
          <p:cNvGrpSpPr/>
          <p:nvPr/>
        </p:nvGrpSpPr>
        <p:grpSpPr>
          <a:xfrm>
            <a:off x="457200" y="2276131"/>
            <a:ext cx="6705600" cy="5985638"/>
            <a:chOff x="609600" y="1257300"/>
            <a:chExt cx="6705600" cy="5985638"/>
          </a:xfrm>
        </p:grpSpPr>
        <p:pic>
          <p:nvPicPr>
            <p:cNvPr id="3" name="Picture 11">
              <a:extLst>
                <a:ext uri="{FF2B5EF4-FFF2-40B4-BE49-F238E27FC236}">
                  <a16:creationId xmlns:a16="http://schemas.microsoft.com/office/drawing/2014/main" id="{E33B2BE7-C331-CF6C-6793-54E6C4D41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286000" y="1257300"/>
              <a:ext cx="2684908" cy="27432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3AF5B5-724B-EE57-8226-95A6C5BD6A8B}"/>
                </a:ext>
              </a:extLst>
            </p:cNvPr>
            <p:cNvSpPr txBox="1"/>
            <p:nvPr/>
          </p:nvSpPr>
          <p:spPr>
            <a:xfrm>
              <a:off x="609600" y="4229100"/>
              <a:ext cx="6705600" cy="3013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44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Theo em, vì sao các vương triều Đại Việt quan tâm đến giáo dục, thi cử?</a:t>
              </a:r>
              <a:endParaRPr lang="en-US" sz="4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A4A40D-FD07-D903-023E-BB2CEDE4E5B8}"/>
              </a:ext>
            </a:extLst>
          </p:cNvPr>
          <p:cNvCxnSpPr>
            <a:cxnSpLocks/>
          </p:cNvCxnSpPr>
          <p:nvPr/>
        </p:nvCxnSpPr>
        <p:spPr>
          <a:xfrm>
            <a:off x="7543800" y="647700"/>
            <a:ext cx="0" cy="9029700"/>
          </a:xfrm>
          <a:prstGeom prst="line">
            <a:avLst/>
          </a:prstGeom>
          <a:ln w="5715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BBA534C-9031-CC28-5ED2-6FBFED9FAA47}"/>
              </a:ext>
            </a:extLst>
          </p:cNvPr>
          <p:cNvSpPr txBox="1"/>
          <p:nvPr/>
        </p:nvSpPr>
        <p:spPr>
          <a:xfrm>
            <a:off x="7848602" y="447951"/>
            <a:ext cx="9905996" cy="4170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qua giáo dục, khoa cử cho phép triều đình tuyển dụng người tài giỏi ra giúp dân, giúp nước.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qua hệ thống giáo dục – khoa cử, nhà nước có thể truyền bá tư tưởng Nho giáo.</a:t>
            </a:r>
            <a:endParaRPr lang="en-US" sz="36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4B5669E-6D9C-AEF8-CE39-0F3D074868E6}"/>
              </a:ext>
            </a:extLst>
          </p:cNvPr>
          <p:cNvGrpSpPr/>
          <p:nvPr/>
        </p:nvGrpSpPr>
        <p:grpSpPr>
          <a:xfrm>
            <a:off x="8153400" y="5011711"/>
            <a:ext cx="10286990" cy="4591118"/>
            <a:chOff x="9144000" y="5483267"/>
            <a:chExt cx="9296400" cy="4355782"/>
          </a:xfrm>
        </p:grpSpPr>
        <p:pic>
          <p:nvPicPr>
            <p:cNvPr id="4" name="Picture 3" descr="A group of people standing in front of a building&#10;&#10;Description automatically generated with low confidence">
              <a:extLst>
                <a:ext uri="{FF2B5EF4-FFF2-40B4-BE49-F238E27FC236}">
                  <a16:creationId xmlns:a16="http://schemas.microsoft.com/office/drawing/2014/main" id="{07B7F2D5-76FC-C78A-9E50-5B0E43083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5483267"/>
              <a:ext cx="6684064" cy="435578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DCE4DD-E05A-9E36-8FCC-8A528AF5A06E}"/>
                </a:ext>
              </a:extLst>
            </p:cNvPr>
            <p:cNvSpPr txBox="1"/>
            <p:nvPr/>
          </p:nvSpPr>
          <p:spPr>
            <a:xfrm>
              <a:off x="16002000" y="7230963"/>
              <a:ext cx="2438400" cy="26080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>
                  <a:solidFill>
                    <a:srgbClr val="202122"/>
                  </a:solidFill>
                  <a:latin typeface="Arial" panose="020B0604020202020204" pitchFamily="34" charset="0"/>
                </a:rPr>
                <a:t>N</a:t>
              </a:r>
              <a:r>
                <a:rPr lang="vi-VN" sz="2800" b="0" i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gười xem bảng danh sách những người thi đỗ</a:t>
              </a:r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1138593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6CFEC4-29F6-01D3-A1FD-9E5E148F371D}"/>
              </a:ext>
            </a:extLst>
          </p:cNvPr>
          <p:cNvSpPr txBox="1"/>
          <p:nvPr/>
        </p:nvSpPr>
        <p:spPr>
          <a:xfrm>
            <a:off x="1033331" y="3314700"/>
            <a:ext cx="78201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40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bày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tựu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thời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phong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3D80E-4479-03A2-EC58-8069B235E9FD}"/>
              </a:ext>
            </a:extLst>
          </p:cNvPr>
          <p:cNvSpPr txBox="1"/>
          <p:nvPr/>
        </p:nvSpPr>
        <p:spPr>
          <a:xfrm>
            <a:off x="857655" y="1885112"/>
            <a:ext cx="81714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54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5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1732F02F-4F67-9332-AA6E-92F59FA92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0"/>
            <a:ext cx="729574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26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1CD70B-6767-3954-7CC0-F50757AD7B8E}"/>
              </a:ext>
            </a:extLst>
          </p:cNvPr>
          <p:cNvSpPr txBox="1"/>
          <p:nvPr/>
        </p:nvSpPr>
        <p:spPr>
          <a:xfrm>
            <a:off x="3437151" y="559102"/>
            <a:ext cx="114136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học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0FBAB0-B5CF-00FA-5BC1-39FF5307D7C3}"/>
              </a:ext>
            </a:extLst>
          </p:cNvPr>
          <p:cNvSpPr txBox="1"/>
          <p:nvPr/>
        </p:nvSpPr>
        <p:spPr>
          <a:xfrm>
            <a:off x="6477000" y="1390099"/>
            <a:ext cx="54864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Phong phú,đa dạng.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BA3301-12D4-7A17-971F-B10BD264312C}"/>
              </a:ext>
            </a:extLst>
          </p:cNvPr>
          <p:cNvGrpSpPr/>
          <p:nvPr/>
        </p:nvGrpSpPr>
        <p:grpSpPr>
          <a:xfrm>
            <a:off x="4267199" y="2464102"/>
            <a:ext cx="9829799" cy="1041375"/>
            <a:chOff x="4438738" y="2364484"/>
            <a:chExt cx="9296402" cy="118114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F7CAE41-76BA-4CFC-8EF1-E738B0F525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72294" y="2364484"/>
              <a:ext cx="3" cy="60569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FB5F889-5B78-7875-01A3-11A8D2C92F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8738" y="2970174"/>
              <a:ext cx="9296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8E0E7FC-BFE8-E6D2-FACE-71623E8FE660}"/>
                </a:ext>
              </a:extLst>
            </p:cNvPr>
            <p:cNvCxnSpPr>
              <a:cxnSpLocks/>
            </p:cNvCxnSpPr>
            <p:nvPr/>
          </p:nvCxnSpPr>
          <p:spPr>
            <a:xfrm>
              <a:off x="4438739" y="2955337"/>
              <a:ext cx="0" cy="57374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5B8156C-713C-163E-4452-47D59BF4C84C}"/>
                </a:ext>
              </a:extLst>
            </p:cNvPr>
            <p:cNvCxnSpPr>
              <a:cxnSpLocks/>
            </p:cNvCxnSpPr>
            <p:nvPr/>
          </p:nvCxnSpPr>
          <p:spPr>
            <a:xfrm>
              <a:off x="13735138" y="2970174"/>
              <a:ext cx="0" cy="57545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2C5757-7981-9DA3-823B-CDCA265481FD}"/>
              </a:ext>
            </a:extLst>
          </p:cNvPr>
          <p:cNvGrpSpPr/>
          <p:nvPr/>
        </p:nvGrpSpPr>
        <p:grpSpPr>
          <a:xfrm>
            <a:off x="1722120" y="4647514"/>
            <a:ext cx="5808204" cy="1041375"/>
            <a:chOff x="4438738" y="2364484"/>
            <a:chExt cx="9296402" cy="11811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D2698F3-7F4F-AC33-0EBD-56CD9FA9158C}"/>
                </a:ext>
              </a:extLst>
            </p:cNvPr>
            <p:cNvCxnSpPr>
              <a:cxnSpLocks/>
            </p:cNvCxnSpPr>
            <p:nvPr/>
          </p:nvCxnSpPr>
          <p:spPr>
            <a:xfrm>
              <a:off x="8789322" y="2364484"/>
              <a:ext cx="0" cy="11811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4AD194B-9A79-BA4E-75B8-A6DF56B950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8738" y="2970174"/>
              <a:ext cx="9296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10CA412-4487-2150-75DC-977F11628628}"/>
                </a:ext>
              </a:extLst>
            </p:cNvPr>
            <p:cNvCxnSpPr>
              <a:cxnSpLocks/>
            </p:cNvCxnSpPr>
            <p:nvPr/>
          </p:nvCxnSpPr>
          <p:spPr>
            <a:xfrm>
              <a:off x="4438739" y="2955337"/>
              <a:ext cx="0" cy="57374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F804428-F70A-E36C-7852-017ADE7F78DB}"/>
                </a:ext>
              </a:extLst>
            </p:cNvPr>
            <p:cNvCxnSpPr>
              <a:cxnSpLocks/>
            </p:cNvCxnSpPr>
            <p:nvPr/>
          </p:nvCxnSpPr>
          <p:spPr>
            <a:xfrm>
              <a:off x="13735138" y="2970174"/>
              <a:ext cx="0" cy="57545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6B7188D-1079-A451-80A0-5262F3578D03}"/>
              </a:ext>
            </a:extLst>
          </p:cNvPr>
          <p:cNvSpPr/>
          <p:nvPr/>
        </p:nvSpPr>
        <p:spPr>
          <a:xfrm>
            <a:off x="1887999" y="3490892"/>
            <a:ext cx="4817601" cy="1156396"/>
          </a:xfrm>
          <a:prstGeom prst="roundRect">
            <a:avLst/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Văn học dân gian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3C60F1C-499A-ED29-FAC9-8F0A1ECCDF4E}"/>
              </a:ext>
            </a:extLst>
          </p:cNvPr>
          <p:cNvSpPr/>
          <p:nvPr/>
        </p:nvSpPr>
        <p:spPr>
          <a:xfrm>
            <a:off x="11582402" y="3490892"/>
            <a:ext cx="4817601" cy="1156396"/>
          </a:xfrm>
          <a:prstGeom prst="roundRect">
            <a:avLst/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Văn học viết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C56994D-8FA4-D145-C3C4-C33A5D5A2660}"/>
              </a:ext>
            </a:extLst>
          </p:cNvPr>
          <p:cNvSpPr/>
          <p:nvPr/>
        </p:nvSpPr>
        <p:spPr>
          <a:xfrm>
            <a:off x="451185" y="5468563"/>
            <a:ext cx="2507138" cy="4102029"/>
          </a:xfrm>
          <a:prstGeom prst="roundRect">
            <a:avLst>
              <a:gd name="adj" fmla="val 8876"/>
            </a:avLst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Được lưu truyền và bổ sung.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0211F2C-5449-131C-E79A-369946A5B28F}"/>
              </a:ext>
            </a:extLst>
          </p:cNvPr>
          <p:cNvSpPr/>
          <p:nvPr/>
        </p:nvSpPr>
        <p:spPr>
          <a:xfrm>
            <a:off x="2958323" y="5664502"/>
            <a:ext cx="2830640" cy="4102029"/>
          </a:xfrm>
          <a:prstGeom prst="roundRect">
            <a:avLst>
              <a:gd name="adj" fmla="val 8876"/>
            </a:avLst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truyền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thuyết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truyện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cổ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tích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FB33FBC-CB36-9191-42BA-D69BE8C06455}"/>
              </a:ext>
            </a:extLst>
          </p:cNvPr>
          <p:cNvSpPr/>
          <p:nvPr/>
        </p:nvSpPr>
        <p:spPr>
          <a:xfrm>
            <a:off x="5585725" y="5689671"/>
            <a:ext cx="3451595" cy="4597329"/>
          </a:xfrm>
          <a:prstGeom prst="roundRect">
            <a:avLst>
              <a:gd name="adj" fmla="val 8876"/>
            </a:avLst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Nội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dung: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phản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ánh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đời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sống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xã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hội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đúc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kinh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nghiệm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răn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dạy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,…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A5A7B43-B228-8A55-1FA7-680BF9363F2C}"/>
              </a:ext>
            </a:extLst>
          </p:cNvPr>
          <p:cNvGrpSpPr/>
          <p:nvPr/>
        </p:nvGrpSpPr>
        <p:grpSpPr>
          <a:xfrm>
            <a:off x="10726620" y="4647514"/>
            <a:ext cx="5808204" cy="1041375"/>
            <a:chOff x="4438738" y="2364484"/>
            <a:chExt cx="9296402" cy="1181143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43758C1-CD44-886D-9B34-FAE4CAF7EBBA}"/>
                </a:ext>
              </a:extLst>
            </p:cNvPr>
            <p:cNvCxnSpPr>
              <a:cxnSpLocks/>
            </p:cNvCxnSpPr>
            <p:nvPr/>
          </p:nvCxnSpPr>
          <p:spPr>
            <a:xfrm>
              <a:off x="8789322" y="2364484"/>
              <a:ext cx="0" cy="11811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C814FC1-D16E-D8F5-9FAD-FFEEAB2F46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8738" y="2970174"/>
              <a:ext cx="9296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AA1014C-6888-4F19-2C10-CAD68E82E3F4}"/>
                </a:ext>
              </a:extLst>
            </p:cNvPr>
            <p:cNvCxnSpPr>
              <a:cxnSpLocks/>
            </p:cNvCxnSpPr>
            <p:nvPr/>
          </p:nvCxnSpPr>
          <p:spPr>
            <a:xfrm>
              <a:off x="4438739" y="2955337"/>
              <a:ext cx="0" cy="57374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22975A8-E1F6-03B4-1D72-F50C30A6ACA8}"/>
                </a:ext>
              </a:extLst>
            </p:cNvPr>
            <p:cNvCxnSpPr>
              <a:cxnSpLocks/>
            </p:cNvCxnSpPr>
            <p:nvPr/>
          </p:nvCxnSpPr>
          <p:spPr>
            <a:xfrm>
              <a:off x="13735138" y="2970174"/>
              <a:ext cx="0" cy="57545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5DE1C40-88F8-D6E7-7E4B-D3CBBF9020AA}"/>
              </a:ext>
            </a:extLst>
          </p:cNvPr>
          <p:cNvSpPr/>
          <p:nvPr/>
        </p:nvSpPr>
        <p:spPr>
          <a:xfrm>
            <a:off x="9309300" y="5664502"/>
            <a:ext cx="2507138" cy="4102029"/>
          </a:xfrm>
          <a:prstGeom prst="roundRect">
            <a:avLst>
              <a:gd name="adj" fmla="val 8876"/>
            </a:avLst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chủ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yếu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Hán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Nôm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1177BDB-16C8-FC6F-2C26-242E6158074E}"/>
              </a:ext>
            </a:extLst>
          </p:cNvPr>
          <p:cNvSpPr/>
          <p:nvPr/>
        </p:nvSpPr>
        <p:spPr>
          <a:xfrm>
            <a:off x="11962823" y="5664502"/>
            <a:ext cx="2830640" cy="4102029"/>
          </a:xfrm>
          <a:prstGeom prst="roundRect">
            <a:avLst>
              <a:gd name="adj" fmla="val 8876"/>
            </a:avLst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phú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hịch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cáo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truyện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C101F44-2D1D-1CC8-6145-0FCCD3D92F61}"/>
              </a:ext>
            </a:extLst>
          </p:cNvPr>
          <p:cNvSpPr/>
          <p:nvPr/>
        </p:nvSpPr>
        <p:spPr>
          <a:xfrm>
            <a:off x="14793463" y="5689671"/>
            <a:ext cx="3494537" cy="4597329"/>
          </a:xfrm>
          <a:prstGeom prst="roundRect">
            <a:avLst>
              <a:gd name="adj" fmla="val 8876"/>
            </a:avLst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Nội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dung: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tinh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thần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yêu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niềm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tin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tôn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giáo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tín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ngưỡng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183966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  <p:bldP spid="23" grpId="0" animBg="1"/>
      <p:bldP spid="24" grpId="0" animBg="1"/>
      <p:bldP spid="25" grpId="0" animBg="1"/>
      <p:bldP spid="26" grpId="0" animBg="1"/>
      <p:bldP spid="32" grpId="0" animBg="1"/>
      <p:bldP spid="33" grpId="0" animBg="1"/>
      <p:bldP spid="3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9CBB8E1-5CD6-3EA7-3D4E-4492233748F4}"/>
              </a:ext>
            </a:extLst>
          </p:cNvPr>
          <p:cNvGrpSpPr/>
          <p:nvPr/>
        </p:nvGrpSpPr>
        <p:grpSpPr>
          <a:xfrm>
            <a:off x="685323" y="1104900"/>
            <a:ext cx="5500357" cy="8839200"/>
            <a:chOff x="685323" y="1028700"/>
            <a:chExt cx="5500357" cy="8839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9BC4A3-8970-2567-5494-C56E1B93F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5323" y="1028700"/>
              <a:ext cx="5500357" cy="773910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7A42F43-ACF3-5D7B-291C-A4CC693A01B1}"/>
                </a:ext>
              </a:extLst>
            </p:cNvPr>
            <p:cNvSpPr/>
            <p:nvPr/>
          </p:nvSpPr>
          <p:spPr>
            <a:xfrm>
              <a:off x="914400" y="8953500"/>
              <a:ext cx="5029200" cy="914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Truyện cổ tích </a:t>
              </a:r>
              <a:r>
                <a:rPr lang="en-US" sz="32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Tấm Cám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165BB9E-F62B-3C8D-B4F4-B2F24C7FB4E0}"/>
              </a:ext>
            </a:extLst>
          </p:cNvPr>
          <p:cNvGrpSpPr/>
          <p:nvPr/>
        </p:nvGrpSpPr>
        <p:grpSpPr>
          <a:xfrm>
            <a:off x="6467902" y="1104900"/>
            <a:ext cx="5478297" cy="8839200"/>
            <a:chOff x="6467902" y="1028700"/>
            <a:chExt cx="5478297" cy="88392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FCE4FCA-80DD-F99D-D576-C4F2CE4EF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67902" y="1028700"/>
              <a:ext cx="5478297" cy="7735355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6209FD-5DE3-8775-57AF-AE8C13F70224}"/>
                </a:ext>
              </a:extLst>
            </p:cNvPr>
            <p:cNvSpPr/>
            <p:nvPr/>
          </p:nvSpPr>
          <p:spPr>
            <a:xfrm>
              <a:off x="6629400" y="8953500"/>
              <a:ext cx="5029200" cy="914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</a:pP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 thuyết </a:t>
              </a:r>
            </a:p>
            <a:p>
              <a:pPr algn="ctr">
                <a:lnSpc>
                  <a:spcPts val="4500"/>
                </a:lnSpc>
              </a:pPr>
              <a:r>
                <a:rPr lang="en-US" sz="32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Rồng cháu Tiên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2E8F53-9E7F-F406-3592-6DBB436D9F77}"/>
              </a:ext>
            </a:extLst>
          </p:cNvPr>
          <p:cNvGrpSpPr/>
          <p:nvPr/>
        </p:nvGrpSpPr>
        <p:grpSpPr>
          <a:xfrm>
            <a:off x="12228421" y="1104900"/>
            <a:ext cx="5263693" cy="8839200"/>
            <a:chOff x="12228421" y="1028700"/>
            <a:chExt cx="5263693" cy="88392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09671C-B402-C5AC-4F5E-7BA6A6F6C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2" b="-76"/>
            <a:stretch/>
          </p:blipFill>
          <p:spPr>
            <a:xfrm>
              <a:off x="12228421" y="1028700"/>
              <a:ext cx="5263693" cy="7735355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CEDBB17-85EB-4C04-CC45-6BB83A24F052}"/>
                </a:ext>
              </a:extLst>
            </p:cNvPr>
            <p:cNvSpPr/>
            <p:nvPr/>
          </p:nvSpPr>
          <p:spPr>
            <a:xfrm>
              <a:off x="12332530" y="8953500"/>
              <a:ext cx="5029200" cy="914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</a:pP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Truyện ngụ ngôn </a:t>
              </a:r>
            </a:p>
            <a:p>
              <a:pPr algn="ctr">
                <a:lnSpc>
                  <a:spcPts val="4500"/>
                </a:lnSpc>
              </a:pPr>
              <a:r>
                <a:rPr lang="en-US" sz="32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 khôn của ta đây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ABCD353-698E-4A12-72A4-5201B94F8927}"/>
              </a:ext>
            </a:extLst>
          </p:cNvPr>
          <p:cNvSpPr txBox="1"/>
          <p:nvPr/>
        </p:nvSpPr>
        <p:spPr>
          <a:xfrm>
            <a:off x="3437152" y="335459"/>
            <a:ext cx="114136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Một số tác phẩm văn học dân gian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55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BCD353-698E-4A12-72A4-5201B94F8927}"/>
              </a:ext>
            </a:extLst>
          </p:cNvPr>
          <p:cNvSpPr txBox="1"/>
          <p:nvPr/>
        </p:nvSpPr>
        <p:spPr>
          <a:xfrm>
            <a:off x="3437152" y="335459"/>
            <a:ext cx="114136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Một số tác phẩm văn học viết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399F9-7308-DDCB-DA43-6D9390A097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0"/>
          <a:stretch/>
        </p:blipFill>
        <p:spPr>
          <a:xfrm>
            <a:off x="914400" y="1440129"/>
            <a:ext cx="7772400" cy="4523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87AB7B-BC4E-E012-910B-D46B888FA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5441882"/>
            <a:ext cx="6632366" cy="4421577"/>
          </a:xfrm>
          <a:prstGeom prst="rect">
            <a:avLst/>
          </a:prstGeom>
        </p:spPr>
      </p:pic>
      <p:pic>
        <p:nvPicPr>
          <p:cNvPr id="23" name="Picture 22" descr="Text, whiteboard&#10;&#10;Description automatically generated">
            <a:extLst>
              <a:ext uri="{FF2B5EF4-FFF2-40B4-BE49-F238E27FC236}">
                <a16:creationId xmlns:a16="http://schemas.microsoft.com/office/drawing/2014/main" id="{D6984C88-79D5-2D2B-5512-AF58A73E2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1447749"/>
            <a:ext cx="5601372" cy="845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29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016601A7-35F5-61ED-23CF-90FE41C9C5BE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6" name="Plaque 5">
            <a:extLst>
              <a:ext uri="{FF2B5EF4-FFF2-40B4-BE49-F238E27FC236}">
                <a16:creationId xmlns:a16="http://schemas.microsoft.com/office/drawing/2014/main" id="{641A1E83-ADBE-49E5-2B31-C8C225437981}"/>
              </a:ext>
            </a:extLst>
          </p:cNvPr>
          <p:cNvSpPr/>
          <p:nvPr/>
        </p:nvSpPr>
        <p:spPr>
          <a:xfrm>
            <a:off x="383691" y="3131819"/>
            <a:ext cx="8229600" cy="2011680"/>
          </a:xfrm>
          <a:prstGeom prst="plaqu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79374"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tựu cơ bản 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id="{2B8F56F1-A942-E7C8-A07F-EE46C3EE7C08}"/>
              </a:ext>
            </a:extLst>
          </p:cNvPr>
          <p:cNvSpPr/>
          <p:nvPr/>
        </p:nvSpPr>
        <p:spPr>
          <a:xfrm>
            <a:off x="9499132" y="6057900"/>
            <a:ext cx="8229600" cy="2011680"/>
          </a:xfrm>
          <a:prstGeom prst="plaqu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79374"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nghĩa của nền văn minh </a:t>
            </a:r>
          </a:p>
          <a:p>
            <a:pPr indent="-79374" algn="ctr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Việt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E0604616-B33B-BC61-B295-1D0B759A2B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925176" y="210484"/>
            <a:ext cx="9878380" cy="98660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57634" y="565049"/>
            <a:ext cx="8956298" cy="1168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8997"/>
              </a:lnSpc>
            </a:pPr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7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524F01-506D-2FAD-0A58-BCB1C7A63AE6}"/>
              </a:ext>
            </a:extLst>
          </p:cNvPr>
          <p:cNvCxnSpPr/>
          <p:nvPr/>
        </p:nvCxnSpPr>
        <p:spPr>
          <a:xfrm>
            <a:off x="9151023" y="1825910"/>
            <a:ext cx="0" cy="789780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7D4BF90-C51D-F03A-3174-6FBFC346A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48" y="266920"/>
            <a:ext cx="17568303" cy="9692640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26C8F70F-26CD-48EC-A501-509416236969}"/>
              </a:ext>
            </a:extLst>
          </p:cNvPr>
          <p:cNvSpPr txBox="1"/>
          <p:nvPr/>
        </p:nvSpPr>
        <p:spPr>
          <a:xfrm>
            <a:off x="1091683" y="673702"/>
            <a:ext cx="16104632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6CFEC4-29F6-01D3-A1FD-9E5E148F371D}"/>
              </a:ext>
            </a:extLst>
          </p:cNvPr>
          <p:cNvSpPr txBox="1"/>
          <p:nvPr/>
        </p:nvSpPr>
        <p:spPr>
          <a:xfrm>
            <a:off x="1447797" y="1621190"/>
            <a:ext cx="15392400" cy="276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mục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vi-VN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r>
              <a:rPr kumimoji="0" lang="vi-VN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SGK 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tr.</a:t>
            </a:r>
            <a:r>
              <a:rPr lang="vi-VN" sz="4000" b="1" i="1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81,82,83</a:t>
            </a:r>
            <a:r>
              <a:rPr lang="en-US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75D6B9-B69F-5C86-56A7-8B767244D986}"/>
              </a:ext>
            </a:extLst>
          </p:cNvPr>
          <p:cNvSpPr/>
          <p:nvPr/>
        </p:nvSpPr>
        <p:spPr>
          <a:xfrm>
            <a:off x="960118" y="4526164"/>
            <a:ext cx="5760720" cy="2377440"/>
          </a:xfrm>
          <a:prstGeom prst="roundRect">
            <a:avLst>
              <a:gd name="adj" fmla="val 791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1: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hiểu về kiến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trúc.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3D80E-4479-03A2-EC58-8069B235E9FD}"/>
              </a:ext>
            </a:extLst>
          </p:cNvPr>
          <p:cNvSpPr txBox="1"/>
          <p:nvPr/>
        </p:nvSpPr>
        <p:spPr>
          <a:xfrm>
            <a:off x="-3276600" y="494469"/>
            <a:ext cx="128377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g) </a:t>
            </a:r>
            <a:r>
              <a:rPr lang="en-US" sz="5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5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5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EC04B5-8827-70D5-60AE-A7F5237A4372}"/>
              </a:ext>
            </a:extLst>
          </p:cNvPr>
          <p:cNvSpPr/>
          <p:nvPr/>
        </p:nvSpPr>
        <p:spPr>
          <a:xfrm>
            <a:off x="960118" y="7179660"/>
            <a:ext cx="5760720" cy="2377440"/>
          </a:xfrm>
          <a:prstGeom prst="roundRect">
            <a:avLst>
              <a:gd name="adj" fmla="val 791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2: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hiểu về </a:t>
            </a:r>
            <a:r>
              <a:rPr lang="en-US" sz="3600" noProof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điêu khắc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5CFDA1-8B1C-C885-FB5E-110D06009073}"/>
              </a:ext>
            </a:extLst>
          </p:cNvPr>
          <p:cNvSpPr/>
          <p:nvPr/>
        </p:nvSpPr>
        <p:spPr>
          <a:xfrm>
            <a:off x="7040880" y="4531275"/>
            <a:ext cx="5760720" cy="2372329"/>
          </a:xfrm>
          <a:prstGeom prst="roundRect">
            <a:avLst>
              <a:gd name="adj" fmla="val 791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</a:t>
            </a:r>
            <a:r>
              <a:rPr lang="en-US" sz="36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hiểu về </a:t>
            </a:r>
            <a:r>
              <a:rPr lang="en-US" sz="3600" noProof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dân gian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1BF12D-0F29-723A-207D-F2FECC51E65C}"/>
              </a:ext>
            </a:extLst>
          </p:cNvPr>
          <p:cNvSpPr/>
          <p:nvPr/>
        </p:nvSpPr>
        <p:spPr>
          <a:xfrm>
            <a:off x="7040880" y="7179660"/>
            <a:ext cx="5760720" cy="2372329"/>
          </a:xfrm>
          <a:prstGeom prst="roundRect">
            <a:avLst>
              <a:gd name="adj" fmla="val 791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</a:t>
            </a:r>
            <a:r>
              <a:rPr lang="en-US" sz="3600" b="1" i="1" noProof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hiểu về </a:t>
            </a:r>
            <a:r>
              <a:rPr lang="en-US" sz="3600" noProof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 thuật biểu diễn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57C61D8D-FAD8-F87F-E9EC-3BB3A504A8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003631" y="4000244"/>
            <a:ext cx="4339491" cy="537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56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  <p:bldP spid="7" grpId="0"/>
      <p:bldP spid="6" grpId="0" animBg="1"/>
      <p:bldP spid="8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489A03-D355-817B-20A8-AB72777BD5F9}"/>
              </a:ext>
            </a:extLst>
          </p:cNvPr>
          <p:cNvGrpSpPr/>
          <p:nvPr/>
        </p:nvGrpSpPr>
        <p:grpSpPr>
          <a:xfrm>
            <a:off x="560434" y="0"/>
            <a:ext cx="6830966" cy="6421542"/>
            <a:chOff x="1274193" y="198588"/>
            <a:chExt cx="6096000" cy="59037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A219DB8-7154-E0FC-E302-7851F8359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" r="4025"/>
            <a:stretch/>
          </p:blipFill>
          <p:spPr>
            <a:xfrm>
              <a:off x="1274193" y="198588"/>
              <a:ext cx="6096000" cy="442529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D90470-3501-C737-DFDB-E7E0E8A94F05}"/>
                </a:ext>
              </a:extLst>
            </p:cNvPr>
            <p:cNvSpPr txBox="1"/>
            <p:nvPr/>
          </p:nvSpPr>
          <p:spPr>
            <a:xfrm>
              <a:off x="1289432" y="4623884"/>
              <a:ext cx="5981854" cy="1478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vi-VN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Trấn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Lê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hưng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B0DBB6D-F0C8-75FC-463B-07927CF31A90}"/>
              </a:ext>
            </a:extLst>
          </p:cNvPr>
          <p:cNvGrpSpPr/>
          <p:nvPr/>
        </p:nvGrpSpPr>
        <p:grpSpPr>
          <a:xfrm>
            <a:off x="7727142" y="428903"/>
            <a:ext cx="10560857" cy="6731188"/>
            <a:chOff x="7742729" y="470328"/>
            <a:chExt cx="10186160" cy="67311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DA0115-7B95-923F-2DE6-498276EC7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03728" y="470328"/>
              <a:ext cx="4725161" cy="673118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281B3E-9C0E-25F9-7BD3-8ABB00DEC84A}"/>
                </a:ext>
              </a:extLst>
            </p:cNvPr>
            <p:cNvSpPr txBox="1"/>
            <p:nvPr/>
          </p:nvSpPr>
          <p:spPr>
            <a:xfrm>
              <a:off x="7742729" y="4183638"/>
              <a:ext cx="5486399" cy="2217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Tượng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Phật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Lê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hưng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Tháp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591300"/>
            <a:ext cx="93726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70342" y="8801100"/>
            <a:ext cx="5379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Hình 15. </a:t>
            </a:r>
            <a:r>
              <a:rPr lang="vi-VN" sz="3600" dirty="0" smtClean="0">
                <a:latin typeface="+mj-lt"/>
              </a:rPr>
              <a:t>Một cảnh múa rối nước ( Thời Lý)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18774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1CD70B-6767-3954-7CC0-F50757AD7B8E}"/>
              </a:ext>
            </a:extLst>
          </p:cNvPr>
          <p:cNvSpPr txBox="1"/>
          <p:nvPr/>
        </p:nvSpPr>
        <p:spPr>
          <a:xfrm>
            <a:off x="152401" y="723900"/>
            <a:ext cx="7848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trúc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0FBAB0-B5CF-00FA-5BC1-39FF5307D7C3}"/>
              </a:ext>
            </a:extLst>
          </p:cNvPr>
          <p:cNvSpPr txBox="1"/>
          <p:nvPr/>
        </p:nvSpPr>
        <p:spPr>
          <a:xfrm>
            <a:off x="510938" y="2384379"/>
            <a:ext cx="8001000" cy="6060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nhiều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loại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trúc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cung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điện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đình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chùa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đền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miếu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,…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Tiêu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biểu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Hoa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Lư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thời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Đinh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–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Tiền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Lê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),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Thăng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Long (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thời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Lý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–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Trần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–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Lê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),…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C8718C-2B20-740E-89E3-A76729F4983D}"/>
              </a:ext>
            </a:extLst>
          </p:cNvPr>
          <p:cNvGrpSpPr/>
          <p:nvPr/>
        </p:nvGrpSpPr>
        <p:grpSpPr>
          <a:xfrm>
            <a:off x="8779468" y="1139399"/>
            <a:ext cx="9508532" cy="8758479"/>
            <a:chOff x="8888283" y="2753856"/>
            <a:chExt cx="8997594" cy="732274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9EE145-6429-15E6-6044-E97E7EC68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8283" y="2753856"/>
              <a:ext cx="8997594" cy="601039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0248F3-457D-F868-0748-33ED6AC70C99}"/>
                </a:ext>
              </a:extLst>
            </p:cNvPr>
            <p:cNvSpPr txBox="1"/>
            <p:nvPr/>
          </p:nvSpPr>
          <p:spPr>
            <a:xfrm>
              <a:off x="9625883" y="8764249"/>
              <a:ext cx="7899467" cy="13123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Huế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tuy</a:t>
              </a:r>
              <a:r>
                <a:rPr lang="vi-VN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ệt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3592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1CD70B-6767-3954-7CC0-F50757AD7B8E}"/>
              </a:ext>
            </a:extLst>
          </p:cNvPr>
          <p:cNvSpPr txBox="1"/>
          <p:nvPr/>
        </p:nvSpPr>
        <p:spPr>
          <a:xfrm>
            <a:off x="2438400" y="800100"/>
            <a:ext cx="419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Điêu khắc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0FBAB0-B5CF-00FA-5BC1-39FF5307D7C3}"/>
              </a:ext>
            </a:extLst>
          </p:cNvPr>
          <p:cNvSpPr txBox="1"/>
          <p:nvPr/>
        </p:nvSpPr>
        <p:spPr>
          <a:xfrm>
            <a:off x="659594" y="1608237"/>
            <a:ext cx="9852262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Phát triển, đạt đến đỉnh cao.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Tiêu biểu: chạm khắc trên các công trình kiến trúc, điêu khắc tượng,…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C8718C-2B20-740E-89E3-A76729F4983D}"/>
              </a:ext>
            </a:extLst>
          </p:cNvPr>
          <p:cNvGrpSpPr/>
          <p:nvPr/>
        </p:nvGrpSpPr>
        <p:grpSpPr>
          <a:xfrm>
            <a:off x="10744200" y="0"/>
            <a:ext cx="7391400" cy="8222405"/>
            <a:chOff x="9997960" y="2753856"/>
            <a:chExt cx="6778240" cy="77271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9EE145-6429-15E6-6044-E97E7EC68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97960" y="2753856"/>
              <a:ext cx="6778240" cy="601039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0248F3-457D-F868-0748-33ED6AC70C99}"/>
                </a:ext>
              </a:extLst>
            </p:cNvPr>
            <p:cNvSpPr txBox="1"/>
            <p:nvPr/>
          </p:nvSpPr>
          <p:spPr>
            <a:xfrm>
              <a:off x="9997960" y="8829290"/>
              <a:ext cx="6778240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chạm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khai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B87B82-366F-9F01-276B-A56FD838DCB2}"/>
              </a:ext>
            </a:extLst>
          </p:cNvPr>
          <p:cNvGrpSpPr/>
          <p:nvPr/>
        </p:nvGrpSpPr>
        <p:grpSpPr>
          <a:xfrm>
            <a:off x="0" y="4624168"/>
            <a:ext cx="14859000" cy="5564687"/>
            <a:chOff x="462102" y="4624168"/>
            <a:chExt cx="13970178" cy="55646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738E56-1683-9B4E-F41C-1D3007DE6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02" y="4624168"/>
              <a:ext cx="7899224" cy="528877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9FB735-8361-DED7-DE2A-6DC3D69943FB}"/>
                </a:ext>
              </a:extLst>
            </p:cNvPr>
            <p:cNvSpPr txBox="1"/>
            <p:nvPr/>
          </p:nvSpPr>
          <p:spPr>
            <a:xfrm>
              <a:off x="8361326" y="8434529"/>
              <a:ext cx="607095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Đầu uyên ương bằng đất nung trang trí cung điện thời Trần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2266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1CD70B-6767-3954-7CC0-F50757AD7B8E}"/>
              </a:ext>
            </a:extLst>
          </p:cNvPr>
          <p:cNvSpPr txBox="1"/>
          <p:nvPr/>
        </p:nvSpPr>
        <p:spPr>
          <a:xfrm>
            <a:off x="880055" y="2066282"/>
            <a:ext cx="59354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dân gian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0FBAB0-B5CF-00FA-5BC1-39FF5307D7C3}"/>
              </a:ext>
            </a:extLst>
          </p:cNvPr>
          <p:cNvSpPr txBox="1"/>
          <p:nvPr/>
        </p:nvSpPr>
        <p:spPr>
          <a:xfrm>
            <a:off x="849575" y="3444648"/>
            <a:ext cx="6423262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thờ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chơi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Tết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Kĩ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thuật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in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</a:t>
            </a:r>
            <a:r>
              <a:rPr lang="vi-VN" sz="4000" dirty="0" smtClean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ấ</a:t>
            </a:r>
            <a:r>
              <a:rPr lang="en-US" sz="4000" dirty="0" smtClean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y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dó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ván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khắc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sửa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tay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A93132-7D01-4F01-8673-8E0B9E3AC343}"/>
              </a:ext>
            </a:extLst>
          </p:cNvPr>
          <p:cNvGrpSpPr/>
          <p:nvPr/>
        </p:nvGrpSpPr>
        <p:grpSpPr>
          <a:xfrm>
            <a:off x="7916394" y="452666"/>
            <a:ext cx="9677776" cy="5577305"/>
            <a:chOff x="7848600" y="529799"/>
            <a:chExt cx="9677776" cy="557730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0248F3-457D-F868-0748-33ED6AC70C99}"/>
                </a:ext>
              </a:extLst>
            </p:cNvPr>
            <p:cNvSpPr txBox="1"/>
            <p:nvPr/>
          </p:nvSpPr>
          <p:spPr>
            <a:xfrm>
              <a:off x="14569440" y="3521781"/>
              <a:ext cx="2956936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Ván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khắc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62B9E7B-D1E2-9056-A77B-AD4605B3A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600" y="529799"/>
              <a:ext cx="6705600" cy="44704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BEEC20-FF20-673E-3C5B-32C65257295D}"/>
              </a:ext>
            </a:extLst>
          </p:cNvPr>
          <p:cNvGrpSpPr/>
          <p:nvPr/>
        </p:nvGrpSpPr>
        <p:grpSpPr>
          <a:xfrm>
            <a:off x="8030955" y="5124241"/>
            <a:ext cx="9859662" cy="5116434"/>
            <a:chOff x="4739115" y="529799"/>
            <a:chExt cx="9859662" cy="511643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EB01834-0B10-1533-1BAE-F4A56774790E}"/>
                </a:ext>
              </a:extLst>
            </p:cNvPr>
            <p:cNvSpPr txBox="1"/>
            <p:nvPr/>
          </p:nvSpPr>
          <p:spPr>
            <a:xfrm>
              <a:off x="4739115" y="3060910"/>
              <a:ext cx="3589430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cưới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F6C97AA-82BF-E962-32D5-B857CBDBC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44236" y="529799"/>
              <a:ext cx="6354541" cy="4803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2949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1CD70B-6767-3954-7CC0-F50757AD7B8E}"/>
              </a:ext>
            </a:extLst>
          </p:cNvPr>
          <p:cNvSpPr txBox="1"/>
          <p:nvPr/>
        </p:nvSpPr>
        <p:spPr>
          <a:xfrm>
            <a:off x="304800" y="1082619"/>
            <a:ext cx="83510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0FBAB0-B5CF-00FA-5BC1-39FF5307D7C3}"/>
              </a:ext>
            </a:extLst>
          </p:cNvPr>
          <p:cNvSpPr txBox="1"/>
          <p:nvPr/>
        </p:nvSpPr>
        <p:spPr>
          <a:xfrm>
            <a:off x="304800" y="2095500"/>
            <a:ext cx="7848600" cy="720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dạng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loại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bảo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tồn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đến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ngày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nay.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Gồm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biểu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diễn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cung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đình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và</a:t>
            </a:r>
            <a:r>
              <a:rPr lang="en-US" sz="4400" dirty="0" smtClean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dân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gian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Nhiều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loại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UNESCO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công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nhận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Di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sản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văn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hóa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phi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vật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114269-3730-B814-4A35-A14D06DAEA3C}"/>
              </a:ext>
            </a:extLst>
          </p:cNvPr>
          <p:cNvGrpSpPr/>
          <p:nvPr/>
        </p:nvGrpSpPr>
        <p:grpSpPr>
          <a:xfrm>
            <a:off x="8655879" y="716408"/>
            <a:ext cx="9632121" cy="8676064"/>
            <a:chOff x="9252815" y="3208213"/>
            <a:chExt cx="8633061" cy="59443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70D585-1D2E-9E6F-C59D-7E607AC8E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52815" y="3208213"/>
              <a:ext cx="8633061" cy="532659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E73BED-87D6-9ED6-FFD9-529E534B8902}"/>
                </a:ext>
              </a:extLst>
            </p:cNvPr>
            <p:cNvSpPr txBox="1"/>
            <p:nvPr/>
          </p:nvSpPr>
          <p:spPr>
            <a:xfrm>
              <a:off x="9903422" y="8534811"/>
              <a:ext cx="7522394" cy="617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cung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Huế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416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9D122-ABA7-1F63-3526-2A3E3E7932C9}"/>
              </a:ext>
            </a:extLst>
          </p:cNvPr>
          <p:cNvGrpSpPr/>
          <p:nvPr/>
        </p:nvGrpSpPr>
        <p:grpSpPr>
          <a:xfrm>
            <a:off x="554465" y="495300"/>
            <a:ext cx="8465832" cy="7483187"/>
            <a:chOff x="373368" y="419101"/>
            <a:chExt cx="8465832" cy="748318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D59A3C-E898-B016-F600-A9E9091BF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" r="6576"/>
            <a:stretch/>
          </p:blipFill>
          <p:spPr>
            <a:xfrm>
              <a:off x="373368" y="419101"/>
              <a:ext cx="8465832" cy="650067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55E477-84F9-14F4-A5F9-31790D0C6E76}"/>
                </a:ext>
              </a:extLst>
            </p:cNvPr>
            <p:cNvSpPr txBox="1"/>
            <p:nvPr/>
          </p:nvSpPr>
          <p:spPr>
            <a:xfrm>
              <a:off x="1436434" y="6919775"/>
              <a:ext cx="6339699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30833AE-AD1B-267B-14E9-B4679660FB24}"/>
              </a:ext>
            </a:extLst>
          </p:cNvPr>
          <p:cNvGrpSpPr/>
          <p:nvPr/>
        </p:nvGrpSpPr>
        <p:grpSpPr>
          <a:xfrm>
            <a:off x="9252465" y="2254498"/>
            <a:ext cx="8574295" cy="7558853"/>
            <a:chOff x="177031" y="-137439"/>
            <a:chExt cx="8574295" cy="75588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CC2D849-18F3-B6AF-6DB5-7CDC3F37A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54" r="11654"/>
            <a:stretch/>
          </p:blipFill>
          <p:spPr>
            <a:xfrm>
              <a:off x="177031" y="-137439"/>
              <a:ext cx="8574295" cy="65839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DF74E1-8CDE-9CFA-2FCC-9E644CF4B498}"/>
                </a:ext>
              </a:extLst>
            </p:cNvPr>
            <p:cNvSpPr txBox="1"/>
            <p:nvPr/>
          </p:nvSpPr>
          <p:spPr>
            <a:xfrm>
              <a:off x="1123313" y="6438901"/>
              <a:ext cx="6339699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Xoan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5818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F7623BCF-015C-8B44-F48C-C23742686CE7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A894B90-5D75-992E-1E58-3AE4B225DB47}"/>
              </a:ext>
            </a:extLst>
          </p:cNvPr>
          <p:cNvGrpSpPr/>
          <p:nvPr/>
        </p:nvGrpSpPr>
        <p:grpSpPr>
          <a:xfrm>
            <a:off x="7929454" y="571500"/>
            <a:ext cx="8595360" cy="8595360"/>
            <a:chOff x="8610600" y="518644"/>
            <a:chExt cx="8595360" cy="85953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16208A8-BF4B-38AE-5C5B-35D2D833CF43}"/>
                </a:ext>
              </a:extLst>
            </p:cNvPr>
            <p:cNvGrpSpPr/>
            <p:nvPr/>
          </p:nvGrpSpPr>
          <p:grpSpPr>
            <a:xfrm>
              <a:off x="8610600" y="518644"/>
              <a:ext cx="8595360" cy="8595360"/>
              <a:chOff x="-40766" y="1282588"/>
              <a:chExt cx="8697022" cy="10252862"/>
            </a:xfrm>
            <a:solidFill>
              <a:srgbClr val="F6EDDD"/>
            </a:solidFill>
          </p:grpSpPr>
          <p:grpSp>
            <p:nvGrpSpPr>
              <p:cNvPr id="8" name="Group 2">
                <a:extLst>
                  <a:ext uri="{FF2B5EF4-FFF2-40B4-BE49-F238E27FC236}">
                    <a16:creationId xmlns:a16="http://schemas.microsoft.com/office/drawing/2014/main" id="{06A8BCFE-B867-DF9F-AFA5-D712C1BA74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-40766" y="1282588"/>
                <a:ext cx="8697022" cy="10252862"/>
                <a:chOff x="-1031420" y="-294664"/>
                <a:chExt cx="7450935" cy="8783870"/>
              </a:xfrm>
              <a:grpFill/>
            </p:grpSpPr>
            <p:sp>
              <p:nvSpPr>
                <p:cNvPr id="10" name="Freeform 3">
                  <a:extLst>
                    <a:ext uri="{FF2B5EF4-FFF2-40B4-BE49-F238E27FC236}">
                      <a16:creationId xmlns:a16="http://schemas.microsoft.com/office/drawing/2014/main" id="{8F3B7271-3358-7505-DB64-AD0D32730139}"/>
                    </a:ext>
                  </a:extLst>
                </p:cNvPr>
                <p:cNvSpPr/>
                <p:nvPr/>
              </p:nvSpPr>
              <p:spPr>
                <a:xfrm>
                  <a:off x="-1031420" y="-294664"/>
                  <a:ext cx="7450935" cy="8783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7160" h="6352540">
                      <a:moveTo>
                        <a:pt x="6322060" y="3176270"/>
                      </a:moveTo>
                      <a:cubicBezTo>
                        <a:pt x="6322060" y="2844800"/>
                        <a:pt x="6487160" y="2493010"/>
                        <a:pt x="6385560" y="2194560"/>
                      </a:cubicBezTo>
                      <a:cubicBezTo>
                        <a:pt x="6281420" y="1884680"/>
                        <a:pt x="5928360" y="1694180"/>
                        <a:pt x="5734050" y="1436370"/>
                      </a:cubicBezTo>
                      <a:cubicBezTo>
                        <a:pt x="5537200" y="1176020"/>
                        <a:pt x="5455920" y="796290"/>
                        <a:pt x="5185410" y="607060"/>
                      </a:cubicBezTo>
                      <a:cubicBezTo>
                        <a:pt x="4917440" y="420370"/>
                        <a:pt x="4517390" y="462280"/>
                        <a:pt x="4196080" y="360680"/>
                      </a:cubicBezTo>
                      <a:cubicBezTo>
                        <a:pt x="3884930" y="264160"/>
                        <a:pt x="3589020" y="0"/>
                        <a:pt x="3244850" y="0"/>
                      </a:cubicBezTo>
                      <a:cubicBezTo>
                        <a:pt x="2900680" y="0"/>
                        <a:pt x="2603500" y="262890"/>
                        <a:pt x="2293620" y="360680"/>
                      </a:cubicBezTo>
                      <a:cubicBezTo>
                        <a:pt x="1972310" y="461010"/>
                        <a:pt x="1570990" y="419100"/>
                        <a:pt x="1303020" y="607060"/>
                      </a:cubicBezTo>
                      <a:cubicBezTo>
                        <a:pt x="1032510" y="796290"/>
                        <a:pt x="951230" y="1176020"/>
                        <a:pt x="754380" y="1436370"/>
                      </a:cubicBezTo>
                      <a:cubicBezTo>
                        <a:pt x="558800" y="1694180"/>
                        <a:pt x="207010" y="1884680"/>
                        <a:pt x="101600" y="2194560"/>
                      </a:cubicBezTo>
                      <a:cubicBezTo>
                        <a:pt x="1270" y="2493010"/>
                        <a:pt x="165100" y="2844800"/>
                        <a:pt x="165100" y="3176270"/>
                      </a:cubicBezTo>
                      <a:cubicBezTo>
                        <a:pt x="165100" y="3507740"/>
                        <a:pt x="0" y="3859530"/>
                        <a:pt x="101600" y="4157980"/>
                      </a:cubicBezTo>
                      <a:cubicBezTo>
                        <a:pt x="205740" y="4467860"/>
                        <a:pt x="558800" y="4658360"/>
                        <a:pt x="753110" y="4916170"/>
                      </a:cubicBezTo>
                      <a:cubicBezTo>
                        <a:pt x="949960" y="5176520"/>
                        <a:pt x="1031240" y="5556250"/>
                        <a:pt x="1301750" y="5745480"/>
                      </a:cubicBezTo>
                      <a:cubicBezTo>
                        <a:pt x="1569720" y="5933440"/>
                        <a:pt x="1969770" y="5891530"/>
                        <a:pt x="2292350" y="5991860"/>
                      </a:cubicBezTo>
                      <a:cubicBezTo>
                        <a:pt x="2603500" y="6088380"/>
                        <a:pt x="2899410" y="6352540"/>
                        <a:pt x="3243580" y="6352540"/>
                      </a:cubicBezTo>
                      <a:cubicBezTo>
                        <a:pt x="3587750" y="6352540"/>
                        <a:pt x="3884930" y="6089650"/>
                        <a:pt x="4194810" y="5991860"/>
                      </a:cubicBezTo>
                      <a:cubicBezTo>
                        <a:pt x="4516120" y="5891530"/>
                        <a:pt x="4917440" y="5933440"/>
                        <a:pt x="5185410" y="5745480"/>
                      </a:cubicBezTo>
                      <a:cubicBezTo>
                        <a:pt x="5455920" y="5556250"/>
                        <a:pt x="5537200" y="5176520"/>
                        <a:pt x="5734050" y="4916170"/>
                      </a:cubicBezTo>
                      <a:cubicBezTo>
                        <a:pt x="5929630" y="4658360"/>
                        <a:pt x="6281420" y="4467860"/>
                        <a:pt x="6385560" y="4157980"/>
                      </a:cubicBezTo>
                      <a:cubicBezTo>
                        <a:pt x="6487160" y="3858260"/>
                        <a:pt x="6322060" y="3506470"/>
                        <a:pt x="6322060" y="3176270"/>
                      </a:cubicBezTo>
                      <a:close/>
                    </a:path>
                  </a:pathLst>
                </a:custGeom>
                <a:grpFill/>
              </p:spPr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BE5C9A-11C5-9FA6-7B85-A2EF62F3A6F4}"/>
                  </a:ext>
                </a:extLst>
              </p:cNvPr>
              <p:cNvSpPr txBox="1"/>
              <p:nvPr/>
            </p:nvSpPr>
            <p:spPr>
              <a:xfrm>
                <a:off x="182828" y="3708885"/>
                <a:ext cx="8249835" cy="39118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800" b="1" i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Em ấn tượng với thành tựu nghệ thuật nào của văn minh Đại Việt? Vì sao?</a:t>
                </a:r>
                <a:endParaRPr lang="vi-VN" sz="4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" name="Picture 41">
              <a:extLst>
                <a:ext uri="{FF2B5EF4-FFF2-40B4-BE49-F238E27FC236}">
                  <a16:creationId xmlns:a16="http://schemas.microsoft.com/office/drawing/2014/main" id="{37504AEE-1FD3-7ABC-A5A7-B562CE9DB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144117" y="5854984"/>
              <a:ext cx="3810000" cy="2709861"/>
            </a:xfrm>
            <a:prstGeom prst="rect">
              <a:avLst/>
            </a:prstGeom>
          </p:spPr>
        </p:pic>
      </p:grpSp>
      <p:pic>
        <p:nvPicPr>
          <p:cNvPr id="14" name="Picture 14">
            <a:extLst>
              <a:ext uri="{FF2B5EF4-FFF2-40B4-BE49-F238E27FC236}">
                <a16:creationId xmlns:a16="http://schemas.microsoft.com/office/drawing/2014/main" id="{400B8109-6967-7CED-4C8B-9B263DEA39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63186" y="388684"/>
            <a:ext cx="4687458" cy="950963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6CFEC4-29F6-01D3-A1FD-9E5E148F371D}"/>
              </a:ext>
            </a:extLst>
          </p:cNvPr>
          <p:cNvSpPr txBox="1"/>
          <p:nvPr/>
        </p:nvSpPr>
        <p:spPr>
          <a:xfrm>
            <a:off x="1066799" y="3009900"/>
            <a:ext cx="7772402" cy="5532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mục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3h,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SGK 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tr.</a:t>
            </a:r>
            <a:r>
              <a:rPr lang="vi-VN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83, 84</a:t>
            </a:r>
            <a:r>
              <a:rPr lang="en-US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tựu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lĩnh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vực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kĩ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thuật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minh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3D80E-4479-03A2-EC58-8069B235E9FD}"/>
              </a:ext>
            </a:extLst>
          </p:cNvPr>
          <p:cNvSpPr txBox="1"/>
          <p:nvPr/>
        </p:nvSpPr>
        <p:spPr>
          <a:xfrm>
            <a:off x="1066800" y="876300"/>
            <a:ext cx="77724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h) </a:t>
            </a:r>
            <a:r>
              <a:rPr lang="en-US" sz="5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5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5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A115BB91-B40A-AA81-B499-36923B065C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801638"/>
              </p:ext>
            </p:extLst>
          </p:nvPr>
        </p:nvGraphicFramePr>
        <p:xfrm>
          <a:off x="9448800" y="2095500"/>
          <a:ext cx="8077200" cy="76809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1946591982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14505410"/>
                    </a:ext>
                  </a:extLst>
                </a:gridCol>
              </a:tblGrid>
              <a:tr h="10972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SỐ 1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9371547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Lĩnh vực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 tựu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496316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 học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555389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 lí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408497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Toán học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3969905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Quân sự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3015924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học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7265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9161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8E682AD-82F9-24A9-B74A-4CA4D8E2C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702534"/>
              </p:ext>
            </p:extLst>
          </p:nvPr>
        </p:nvGraphicFramePr>
        <p:xfrm>
          <a:off x="381000" y="404561"/>
          <a:ext cx="17526000" cy="947787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946591982"/>
                    </a:ext>
                  </a:extLst>
                </a:gridCol>
                <a:gridCol w="15011400">
                  <a:extLst>
                    <a:ext uri="{9D8B030D-6E8A-4147-A177-3AD203B41FA5}">
                      <a16:colId xmlns:a16="http://schemas.microsoft.com/office/drawing/2014/main" val="14505410"/>
                    </a:ext>
                  </a:extLst>
                </a:gridCol>
              </a:tblGrid>
              <a:tr h="89845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SỐ 1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9371547"/>
                  </a:ext>
                </a:extLst>
              </a:tr>
              <a:tr h="898459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Lĩnh vực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 tựu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496316"/>
                  </a:ext>
                </a:extLst>
              </a:tr>
              <a:tr h="38404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 học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555389"/>
                  </a:ext>
                </a:extLst>
              </a:tr>
              <a:tr h="38404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 lí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408497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746FD95-239B-E805-85C1-5ECB6541964D}"/>
              </a:ext>
            </a:extLst>
          </p:cNvPr>
          <p:cNvSpPr txBox="1"/>
          <p:nvPr/>
        </p:nvSpPr>
        <p:spPr>
          <a:xfrm>
            <a:off x="3048000" y="2400300"/>
            <a:ext cx="14630400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),…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Sỹ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F148B2-810E-BD00-7667-E4610596B19D}"/>
              </a:ext>
            </a:extLst>
          </p:cNvPr>
          <p:cNvSpPr txBox="1"/>
          <p:nvPr/>
        </p:nvSpPr>
        <p:spPr>
          <a:xfrm>
            <a:off x="3048000" y="6229868"/>
            <a:ext cx="14630400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 công trình ghi chép về ranh giới, núi sông, địa danh, phong tục,… của đất nước và các địa phương.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biểu: Dư địa chí, Nghệ An ký, Hoàng Việt nhất thống dư địa chí, Hồng Đức bản đồ, Đại Nam nhất thống toàn đồ,…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878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id="{6D21C577-BFF3-5E7F-6D0A-2385670F6290}"/>
              </a:ext>
            </a:extLst>
          </p:cNvPr>
          <p:cNvGrpSpPr/>
          <p:nvPr/>
        </p:nvGrpSpPr>
        <p:grpSpPr>
          <a:xfrm>
            <a:off x="0" y="8142526"/>
            <a:ext cx="18783822" cy="2144474"/>
            <a:chOff x="0" y="0"/>
            <a:chExt cx="6354034" cy="725415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C3346B14-4E3B-934C-F1FB-CFEC328A7B9E}"/>
                </a:ext>
              </a:extLst>
            </p:cNvPr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B0E8797-3FB5-3B4A-27CD-E13039C2DB27}"/>
              </a:ext>
            </a:extLst>
          </p:cNvPr>
          <p:cNvGrpSpPr/>
          <p:nvPr/>
        </p:nvGrpSpPr>
        <p:grpSpPr>
          <a:xfrm>
            <a:off x="990600" y="723900"/>
            <a:ext cx="16002000" cy="5691582"/>
            <a:chOff x="533400" y="2454756"/>
            <a:chExt cx="17164048" cy="56915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867E6E-C568-BD29-AC14-1CD3B1C71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6400" y="2583180"/>
              <a:ext cx="15163800" cy="5120640"/>
            </a:xfrm>
            <a:prstGeom prst="rect">
              <a:avLst/>
            </a:prstGeom>
          </p:spPr>
        </p:pic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9AB01504-A50C-2EBA-44EF-A42781ABC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80286"/>
            <a:stretch/>
          </p:blipFill>
          <p:spPr>
            <a:xfrm>
              <a:off x="533400" y="2454756"/>
              <a:ext cx="1524000" cy="5691582"/>
            </a:xfrm>
            <a:prstGeom prst="rect">
              <a:avLst/>
            </a:prstGeom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151C3EAB-3DD3-5D65-DD7B-CF4CA66C9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80286"/>
            <a:stretch/>
          </p:blipFill>
          <p:spPr>
            <a:xfrm flipH="1">
              <a:off x="16173448" y="2454756"/>
              <a:ext cx="1524000" cy="569158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560ADC-30D8-2D12-4B77-C5135507577C}"/>
                </a:ext>
              </a:extLst>
            </p:cNvPr>
            <p:cNvSpPr txBox="1"/>
            <p:nvPr/>
          </p:nvSpPr>
          <p:spPr>
            <a:xfrm>
              <a:off x="2151090" y="3782677"/>
              <a:ext cx="13977709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6600" b="1" kern="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 TỰU </a:t>
              </a:r>
              <a:r>
                <a:rPr lang="vi-VN" sz="6600" b="1" kern="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 BẢN </a:t>
              </a:r>
              <a:endParaRPr lang="en-US" sz="66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9">
            <a:extLst>
              <a:ext uri="{FF2B5EF4-FFF2-40B4-BE49-F238E27FC236}">
                <a16:creationId xmlns:a16="http://schemas.microsoft.com/office/drawing/2014/main" id="{6AAE64F1-2F29-179A-3132-01B2055E2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602222" y="6543906"/>
            <a:ext cx="5181600" cy="3664804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E9D70F88-460D-D910-6B08-C20C1CBB08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393891" y="6542629"/>
            <a:ext cx="5181600" cy="3664804"/>
          </a:xfrm>
          <a:prstGeom prst="rect">
            <a:avLst/>
          </a:prstGeom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7DF6B78A-F97E-A8BE-7F94-5EC7021769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753784" y="6724263"/>
            <a:ext cx="4742037" cy="271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9489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8E682AD-82F9-24A9-B74A-4CA4D8E2C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22419"/>
              </p:ext>
            </p:extLst>
          </p:nvPr>
        </p:nvGraphicFramePr>
        <p:xfrm>
          <a:off x="381000" y="404561"/>
          <a:ext cx="17526000" cy="929499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946591982"/>
                    </a:ext>
                  </a:extLst>
                </a:gridCol>
                <a:gridCol w="15011400">
                  <a:extLst>
                    <a:ext uri="{9D8B030D-6E8A-4147-A177-3AD203B41FA5}">
                      <a16:colId xmlns:a16="http://schemas.microsoft.com/office/drawing/2014/main" val="14505410"/>
                    </a:ext>
                  </a:extLst>
                </a:gridCol>
              </a:tblGrid>
              <a:tr h="89845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SỐ 1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9371547"/>
                  </a:ext>
                </a:extLst>
              </a:tr>
              <a:tr h="898459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Lĩnh vực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 tựu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496316"/>
                  </a:ext>
                </a:extLst>
              </a:tr>
              <a:tr h="21031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Toán học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555389"/>
                  </a:ext>
                </a:extLst>
              </a:tr>
              <a:tr h="35661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Quân sự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408497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học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852390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746FD95-239B-E805-85C1-5ECB6541964D}"/>
              </a:ext>
            </a:extLst>
          </p:cNvPr>
          <p:cNvSpPr txBox="1"/>
          <p:nvPr/>
        </p:nvSpPr>
        <p:spPr>
          <a:xfrm>
            <a:off x="3048000" y="2400300"/>
            <a:ext cx="146304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biểu: Đại thành toán pháp (Lương Thế Vinh), Lập thành toán pháp (Vũ Hữu),…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F148B2-810E-BD00-7667-E4610596B19D}"/>
              </a:ext>
            </a:extLst>
          </p:cNvPr>
          <p:cNvSpPr txBox="1"/>
          <p:nvPr/>
        </p:nvSpPr>
        <p:spPr>
          <a:xfrm>
            <a:off x="3048000" y="4390878"/>
            <a:ext cx="14630400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 thành tựu về lí luận và kĩ thuật.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biểu: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Binh thư yếu lược, Vạn Kiếp tông bí truyền thư (Trần Quốc Tuấn),…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 tạo súng thần cơ, thuyền chiến, đại bác,…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FE6139-C2FF-9517-0D55-6C30AFFF0C09}"/>
              </a:ext>
            </a:extLst>
          </p:cNvPr>
          <p:cNvSpPr txBox="1"/>
          <p:nvPr/>
        </p:nvSpPr>
        <p:spPr>
          <a:xfrm>
            <a:off x="3048000" y="8314573"/>
            <a:ext cx="14630400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biểu: Tuệ Tĩnh, Hải Thượng Lãn Ông,…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78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9D122-ABA7-1F63-3526-2A3E3E7932C9}"/>
              </a:ext>
            </a:extLst>
          </p:cNvPr>
          <p:cNvGrpSpPr/>
          <p:nvPr/>
        </p:nvGrpSpPr>
        <p:grpSpPr>
          <a:xfrm>
            <a:off x="0" y="1943646"/>
            <a:ext cx="5144198" cy="8574227"/>
            <a:chOff x="1045031" y="2207617"/>
            <a:chExt cx="4616384" cy="857422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D59A3C-E898-B016-F600-A9E9091BFF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4" b="-124"/>
            <a:stretch/>
          </p:blipFill>
          <p:spPr>
            <a:xfrm>
              <a:off x="1064182" y="2207617"/>
              <a:ext cx="4597233" cy="68199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55E477-84F9-14F4-A5F9-31790D0C6E76}"/>
                </a:ext>
              </a:extLst>
            </p:cNvPr>
            <p:cNvSpPr txBox="1"/>
            <p:nvPr/>
          </p:nvSpPr>
          <p:spPr>
            <a:xfrm>
              <a:off x="1045031" y="9027518"/>
              <a:ext cx="447883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Bìa sách Đại Việt sử ký toàn thư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6C9A6-602B-48FB-6CCD-3FD530882602}"/>
              </a:ext>
            </a:extLst>
          </p:cNvPr>
          <p:cNvGrpSpPr/>
          <p:nvPr/>
        </p:nvGrpSpPr>
        <p:grpSpPr>
          <a:xfrm>
            <a:off x="4800600" y="1943100"/>
            <a:ext cx="6339699" cy="7743232"/>
            <a:chOff x="-85239" y="2207617"/>
            <a:chExt cx="6339699" cy="77432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82CF04-4E04-2876-151E-D82AA10AF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" b="379"/>
            <a:stretch/>
          </p:blipFill>
          <p:spPr>
            <a:xfrm>
              <a:off x="748508" y="2207617"/>
              <a:ext cx="4680108" cy="68779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B905CC-FA4B-E9E5-5AD1-08965D85F927}"/>
                </a:ext>
              </a:extLst>
            </p:cNvPr>
            <p:cNvSpPr txBox="1"/>
            <p:nvPr/>
          </p:nvSpPr>
          <p:spPr>
            <a:xfrm>
              <a:off x="-85239" y="9027519"/>
              <a:ext cx="633969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Bìa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Đại Nam thực lục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468DCF8-14DC-8524-8776-BF88F1985631}"/>
              </a:ext>
            </a:extLst>
          </p:cNvPr>
          <p:cNvGrpSpPr/>
          <p:nvPr/>
        </p:nvGrpSpPr>
        <p:grpSpPr>
          <a:xfrm>
            <a:off x="10638050" y="2369693"/>
            <a:ext cx="7345150" cy="7476807"/>
            <a:chOff x="-1127608" y="2271352"/>
            <a:chExt cx="7345150" cy="74768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C523CB-F4D4-0440-7C3E-87294C6E8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" t="232" r="-25" b="282"/>
            <a:stretch/>
          </p:blipFill>
          <p:spPr>
            <a:xfrm>
              <a:off x="-1127608" y="2271352"/>
              <a:ext cx="7116550" cy="575801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3FC29A-911F-0C91-CC60-5F5B41A93E6A}"/>
                </a:ext>
              </a:extLst>
            </p:cNvPr>
            <p:cNvSpPr txBox="1"/>
            <p:nvPr/>
          </p:nvSpPr>
          <p:spPr>
            <a:xfrm>
              <a:off x="-653285" y="7993833"/>
              <a:ext cx="6870827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Quyển thứ nhất của Khâm định Việt sử Thông giám cương mục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51E0FD2-1A24-C50D-0802-69259405EA0D}"/>
              </a:ext>
            </a:extLst>
          </p:cNvPr>
          <p:cNvSpPr txBox="1"/>
          <p:nvPr/>
        </p:nvSpPr>
        <p:spPr>
          <a:xfrm>
            <a:off x="5585725" y="792608"/>
            <a:ext cx="7116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học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407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D59A3C-E898-B016-F600-A9E9091BFF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 r="20297"/>
          <a:stretch/>
        </p:blipFill>
        <p:spPr>
          <a:xfrm>
            <a:off x="990599" y="1943646"/>
            <a:ext cx="4595125" cy="77596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82CF04-4E04-2876-151E-D82AA10AF9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7" r="15977"/>
          <a:stretch/>
        </p:blipFill>
        <p:spPr>
          <a:xfrm>
            <a:off x="6096000" y="1981746"/>
            <a:ext cx="5310876" cy="78049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1E0FD2-1A24-C50D-0802-69259405EA0D}"/>
              </a:ext>
            </a:extLst>
          </p:cNvPr>
          <p:cNvSpPr txBox="1"/>
          <p:nvPr/>
        </p:nvSpPr>
        <p:spPr>
          <a:xfrm>
            <a:off x="5585725" y="792608"/>
            <a:ext cx="7116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lí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-up of a card&#10;&#10;Description automatically generated with low confidence">
            <a:extLst>
              <a:ext uri="{FF2B5EF4-FFF2-40B4-BE49-F238E27FC236}">
                <a16:creationId xmlns:a16="http://schemas.microsoft.com/office/drawing/2014/main" id="{35BDAEBE-8E79-9223-5604-1757E5FE58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7" r="14832"/>
          <a:stretch/>
        </p:blipFill>
        <p:spPr>
          <a:xfrm>
            <a:off x="11582400" y="1981746"/>
            <a:ext cx="5883118" cy="77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43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1E0FD2-1A24-C50D-0802-69259405EA0D}"/>
              </a:ext>
            </a:extLst>
          </p:cNvPr>
          <p:cNvSpPr txBox="1"/>
          <p:nvPr/>
        </p:nvSpPr>
        <p:spPr>
          <a:xfrm>
            <a:off x="5585725" y="1131314"/>
            <a:ext cx="7116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 học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1DB6B4-F12F-6854-7320-242E1448C83C}"/>
              </a:ext>
            </a:extLst>
          </p:cNvPr>
          <p:cNvGrpSpPr/>
          <p:nvPr/>
        </p:nvGrpSpPr>
        <p:grpSpPr>
          <a:xfrm>
            <a:off x="712337" y="2400300"/>
            <a:ext cx="17232763" cy="6966550"/>
            <a:chOff x="712337" y="2400300"/>
            <a:chExt cx="17232763" cy="6966550"/>
          </a:xfrm>
        </p:grpSpPr>
        <p:pic>
          <p:nvPicPr>
            <p:cNvPr id="3" name="Picture 2" descr="A close-up of a document&#10;&#10;Description automatically generated with medium confidence">
              <a:extLst>
                <a:ext uri="{FF2B5EF4-FFF2-40B4-BE49-F238E27FC236}">
                  <a16:creationId xmlns:a16="http://schemas.microsoft.com/office/drawing/2014/main" id="{12F04581-DF04-FA71-9904-6A47B0C55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37" y="2403757"/>
              <a:ext cx="8496300" cy="5897849"/>
            </a:xfrm>
            <a:prstGeom prst="rect">
              <a:avLst/>
            </a:prstGeom>
          </p:spPr>
        </p:pic>
        <p:pic>
          <p:nvPicPr>
            <p:cNvPr id="8" name="Picture 7" descr="Diagram, schematic&#10;&#10;Description automatically generated">
              <a:extLst>
                <a:ext uri="{FF2B5EF4-FFF2-40B4-BE49-F238E27FC236}">
                  <a16:creationId xmlns:a16="http://schemas.microsoft.com/office/drawing/2014/main" id="{8D5783C9-EB07-DE2B-A150-70CB8DCE0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8800" y="2400300"/>
              <a:ext cx="8496300" cy="590130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AB49F9-D115-1298-CD1C-ABBFC625ECDD}"/>
                </a:ext>
              </a:extLst>
            </p:cNvPr>
            <p:cNvSpPr txBox="1"/>
            <p:nvPr/>
          </p:nvSpPr>
          <p:spPr>
            <a:xfrm>
              <a:off x="6038787" y="8384337"/>
              <a:ext cx="6339699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pháp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1876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1E0FD2-1A24-C50D-0802-69259405EA0D}"/>
              </a:ext>
            </a:extLst>
          </p:cNvPr>
          <p:cNvSpPr txBox="1"/>
          <p:nvPr/>
        </p:nvSpPr>
        <p:spPr>
          <a:xfrm>
            <a:off x="1143000" y="792608"/>
            <a:ext cx="72144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 sự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3E2B3A3-C5F6-6F63-B74A-34ED58CEAC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6" r="18638"/>
          <a:stretch/>
        </p:blipFill>
        <p:spPr>
          <a:xfrm>
            <a:off x="428407" y="1917224"/>
            <a:ext cx="4779311" cy="7359749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435B0E6-4CE5-E719-580E-B3B5603CF9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8" t="6796" r="20753" b="6686"/>
          <a:stretch/>
        </p:blipFill>
        <p:spPr>
          <a:xfrm>
            <a:off x="5804743" y="1917224"/>
            <a:ext cx="5105400" cy="735974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9EE45FE-2C6C-E6E7-75CA-8D44C71236E4}"/>
              </a:ext>
            </a:extLst>
          </p:cNvPr>
          <p:cNvGrpSpPr/>
          <p:nvPr/>
        </p:nvGrpSpPr>
        <p:grpSpPr>
          <a:xfrm>
            <a:off x="11123407" y="552656"/>
            <a:ext cx="6339699" cy="4800672"/>
            <a:chOff x="11123407" y="552656"/>
            <a:chExt cx="6339699" cy="4800672"/>
          </a:xfrm>
        </p:grpSpPr>
        <p:pic>
          <p:nvPicPr>
            <p:cNvPr id="14" name="Picture 13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2091A69F-D3BB-A6F6-0307-B0B390BA3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1" y="552656"/>
              <a:ext cx="5838048" cy="405744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AE9EF4-8E03-73F9-5605-BDE40AD2F31F}"/>
                </a:ext>
              </a:extLst>
            </p:cNvPr>
            <p:cNvSpPr txBox="1"/>
            <p:nvPr/>
          </p:nvSpPr>
          <p:spPr>
            <a:xfrm>
              <a:off x="11123407" y="4451735"/>
              <a:ext cx="6339699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Súng thần cơ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36A298-8245-A635-1C91-3F5899C2701A}"/>
              </a:ext>
            </a:extLst>
          </p:cNvPr>
          <p:cNvGrpSpPr/>
          <p:nvPr/>
        </p:nvGrpSpPr>
        <p:grpSpPr>
          <a:xfrm>
            <a:off x="11257653" y="5372100"/>
            <a:ext cx="6339699" cy="4819650"/>
            <a:chOff x="11257653" y="5429528"/>
            <a:chExt cx="6339699" cy="4819650"/>
          </a:xfrm>
        </p:grpSpPr>
        <p:pic>
          <p:nvPicPr>
            <p:cNvPr id="10" name="Picture 9" descr="A picture containing window, indoor, table&#10;&#10;Description automatically generated">
              <a:extLst>
                <a:ext uri="{FF2B5EF4-FFF2-40B4-BE49-F238E27FC236}">
                  <a16:creationId xmlns:a16="http://schemas.microsoft.com/office/drawing/2014/main" id="{B138CA59-91F4-E3BA-A5F1-EAE86140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1901" y="5429528"/>
              <a:ext cx="6071205" cy="406486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55D609-A449-7528-2246-A0C7D1EE9A76}"/>
                </a:ext>
              </a:extLst>
            </p:cNvPr>
            <p:cNvSpPr txBox="1"/>
            <p:nvPr/>
          </p:nvSpPr>
          <p:spPr>
            <a:xfrm>
              <a:off x="11257653" y="9347585"/>
              <a:ext cx="6339699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Thuyền chiến thời Lê sơ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8093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1E0FD2-1A24-C50D-0802-69259405EA0D}"/>
              </a:ext>
            </a:extLst>
          </p:cNvPr>
          <p:cNvSpPr txBox="1"/>
          <p:nvPr/>
        </p:nvSpPr>
        <p:spPr>
          <a:xfrm>
            <a:off x="5585725" y="792608"/>
            <a:ext cx="7116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học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E6B701-0FF4-68C8-78DF-1BB88CA332B5}"/>
              </a:ext>
            </a:extLst>
          </p:cNvPr>
          <p:cNvGrpSpPr/>
          <p:nvPr/>
        </p:nvGrpSpPr>
        <p:grpSpPr>
          <a:xfrm>
            <a:off x="457200" y="1943100"/>
            <a:ext cx="8979000" cy="7946987"/>
            <a:chOff x="533400" y="419100"/>
            <a:chExt cx="8979000" cy="794698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5FA23B-3E52-39AB-01C5-85AE5EAB9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419100"/>
              <a:ext cx="8979000" cy="6248400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577961-267A-B522-B2CF-771A9BC6EB34}"/>
                </a:ext>
              </a:extLst>
            </p:cNvPr>
            <p:cNvSpPr/>
            <p:nvPr/>
          </p:nvSpPr>
          <p:spPr>
            <a:xfrm>
              <a:off x="1822500" y="6842087"/>
              <a:ext cx="64008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Thiền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sư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Tuệ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Tĩnh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en-US" sz="4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thuốc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FFE59B-C82F-7D61-12BF-6D338D38A807}"/>
              </a:ext>
            </a:extLst>
          </p:cNvPr>
          <p:cNvGrpSpPr/>
          <p:nvPr/>
        </p:nvGrpSpPr>
        <p:grpSpPr>
          <a:xfrm>
            <a:off x="9910077" y="1943100"/>
            <a:ext cx="8000998" cy="7865774"/>
            <a:chOff x="10140902" y="1924050"/>
            <a:chExt cx="8000998" cy="7865774"/>
          </a:xfrm>
        </p:grpSpPr>
        <p:pic>
          <p:nvPicPr>
            <p:cNvPr id="9" name="Picture 8" descr="A person with a beard&#10;&#10;Description automatically generated with medium confidence">
              <a:extLst>
                <a:ext uri="{FF2B5EF4-FFF2-40B4-BE49-F238E27FC236}">
                  <a16:creationId xmlns:a16="http://schemas.microsoft.com/office/drawing/2014/main" id="{9726B33D-F1C3-E57F-17E3-13AD67D84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902" y="1924050"/>
              <a:ext cx="4946698" cy="7865774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240C8A8-29B8-DAD0-8E94-442CC9A18CD0}"/>
                </a:ext>
              </a:extLst>
            </p:cNvPr>
            <p:cNvSpPr/>
            <p:nvPr/>
          </p:nvSpPr>
          <p:spPr>
            <a:xfrm>
              <a:off x="14941500" y="8210550"/>
              <a:ext cx="3200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Hải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Thượng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Lãn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3867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id="{6D21C577-BFF3-5E7F-6D0A-2385670F6290}"/>
              </a:ext>
            </a:extLst>
          </p:cNvPr>
          <p:cNvGrpSpPr/>
          <p:nvPr/>
        </p:nvGrpSpPr>
        <p:grpSpPr>
          <a:xfrm>
            <a:off x="0" y="8142526"/>
            <a:ext cx="18783822" cy="2144474"/>
            <a:chOff x="0" y="0"/>
            <a:chExt cx="6354034" cy="725415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C3346B14-4E3B-934C-F1FB-CFEC328A7B9E}"/>
                </a:ext>
              </a:extLst>
            </p:cNvPr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B0E8797-3FB5-3B4A-27CD-E13039C2DB27}"/>
              </a:ext>
            </a:extLst>
          </p:cNvPr>
          <p:cNvGrpSpPr/>
          <p:nvPr/>
        </p:nvGrpSpPr>
        <p:grpSpPr>
          <a:xfrm>
            <a:off x="990600" y="723900"/>
            <a:ext cx="16002000" cy="5691582"/>
            <a:chOff x="533400" y="2454756"/>
            <a:chExt cx="17164048" cy="56915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867E6E-C568-BD29-AC14-1CD3B1C71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6400" y="2583180"/>
              <a:ext cx="15163800" cy="5120640"/>
            </a:xfrm>
            <a:prstGeom prst="rect">
              <a:avLst/>
            </a:prstGeom>
          </p:spPr>
        </p:pic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9AB01504-A50C-2EBA-44EF-A42781ABC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80286"/>
            <a:stretch/>
          </p:blipFill>
          <p:spPr>
            <a:xfrm>
              <a:off x="533400" y="2454756"/>
              <a:ext cx="1524000" cy="5691582"/>
            </a:xfrm>
            <a:prstGeom prst="rect">
              <a:avLst/>
            </a:prstGeom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151C3EAB-3DD3-5D65-DD7B-CF4CA66C9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80286"/>
            <a:stretch/>
          </p:blipFill>
          <p:spPr>
            <a:xfrm flipH="1">
              <a:off x="16173448" y="2454756"/>
              <a:ext cx="1524000" cy="569158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560ADC-30D8-2D12-4B77-C5135507577C}"/>
                </a:ext>
              </a:extLst>
            </p:cNvPr>
            <p:cNvSpPr txBox="1"/>
            <p:nvPr/>
          </p:nvSpPr>
          <p:spPr>
            <a:xfrm>
              <a:off x="1442607" y="3400116"/>
              <a:ext cx="15345635" cy="321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6600" b="1" kern="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Ý </a:t>
              </a:r>
              <a:r>
                <a:rPr lang="en-US" sz="6600" b="1" kern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NGHĨA </a:t>
              </a:r>
              <a:r>
                <a:rPr lang="en-US" sz="6600" b="1" kern="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 </a:t>
              </a:r>
              <a:r>
                <a:rPr lang="vi-VN" sz="6600" b="1" kern="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NỀN</a:t>
              </a:r>
              <a:r>
                <a:rPr lang="en-US" sz="6600" b="1" kern="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6600" b="1" kern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VĂN MINH </a:t>
              </a:r>
              <a:endParaRPr lang="en-US" sz="6600" b="1" kern="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6600" b="1" kern="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ĐẠI VIỆT</a:t>
              </a:r>
              <a:endParaRPr lang="en-US" sz="66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9">
            <a:extLst>
              <a:ext uri="{FF2B5EF4-FFF2-40B4-BE49-F238E27FC236}">
                <a16:creationId xmlns:a16="http://schemas.microsoft.com/office/drawing/2014/main" id="{6AAE64F1-2F29-179A-3132-01B2055E2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602222" y="6543906"/>
            <a:ext cx="5181600" cy="3664804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E9D70F88-460D-D910-6B08-C20C1CBB08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393891" y="6542629"/>
            <a:ext cx="5181600" cy="3664804"/>
          </a:xfrm>
          <a:prstGeom prst="rect">
            <a:avLst/>
          </a:prstGeom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7DF6B78A-F97E-A8BE-7F94-5EC7021769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753784" y="6724263"/>
            <a:ext cx="4742037" cy="271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5097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9BBB6433-A311-BCFD-FE8F-00F726C744B8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212FCD-B948-ACD6-4CFD-EC6133BC1C97}"/>
              </a:ext>
            </a:extLst>
          </p:cNvPr>
          <p:cNvSpPr txBox="1"/>
          <p:nvPr/>
        </p:nvSpPr>
        <p:spPr>
          <a:xfrm>
            <a:off x="547760" y="3097370"/>
            <a:ext cx="8504218" cy="551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</a:t>
            </a:r>
            <a:r>
              <a:rPr lang="vi-VN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vi-VN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4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ưu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Nam?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0B8DFA-EB59-15E5-FC23-BA4BE8D133F5}"/>
              </a:ext>
            </a:extLst>
          </p:cNvPr>
          <p:cNvSpPr txBox="1"/>
          <p:nvPr/>
        </p:nvSpPr>
        <p:spPr>
          <a:xfrm>
            <a:off x="5743575" y="1028700"/>
            <a:ext cx="68008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3" name="Picture 40">
            <a:extLst>
              <a:ext uri="{FF2B5EF4-FFF2-40B4-BE49-F238E27FC236}">
                <a16:creationId xmlns:a16="http://schemas.microsoft.com/office/drawing/2014/main" id="{262AB1D6-C1BE-AE47-AED1-9B0FF2D4A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36024" y="2778532"/>
            <a:ext cx="7994718" cy="585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740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70008E-3DAB-8440-A0B8-8601D8627689}"/>
              </a:ext>
            </a:extLst>
          </p:cNvPr>
          <p:cNvSpPr txBox="1"/>
          <p:nvPr/>
        </p:nvSpPr>
        <p:spPr>
          <a:xfrm>
            <a:off x="1333500" y="571500"/>
            <a:ext cx="1562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Ưu điểm và hạn chế của văn minh Đại Việt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17">
            <a:extLst>
              <a:ext uri="{FF2B5EF4-FFF2-40B4-BE49-F238E27FC236}">
                <a16:creationId xmlns:a16="http://schemas.microsoft.com/office/drawing/2014/main" id="{BF92EABA-6968-A1DA-63BA-16CA9235CF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806382"/>
              </p:ext>
            </p:extLst>
          </p:nvPr>
        </p:nvGraphicFramePr>
        <p:xfrm>
          <a:off x="342900" y="1714500"/>
          <a:ext cx="17602200" cy="80467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801100">
                  <a:extLst>
                    <a:ext uri="{9D8B030D-6E8A-4147-A177-3AD203B41FA5}">
                      <a16:colId xmlns:a16="http://schemas.microsoft.com/office/drawing/2014/main" val="2668411171"/>
                    </a:ext>
                  </a:extLst>
                </a:gridCol>
                <a:gridCol w="8801100">
                  <a:extLst>
                    <a:ext uri="{9D8B030D-6E8A-4147-A177-3AD203B41FA5}">
                      <a16:colId xmlns:a16="http://schemas.microsoft.com/office/drawing/2014/main" val="4055658298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Ưu điểm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 chế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585822"/>
                  </a:ext>
                </a:extLst>
              </a:tr>
              <a:tr h="3474720">
                <a:tc>
                  <a:txBody>
                    <a:bodyPr/>
                    <a:lstStyle/>
                    <a:p>
                      <a:endParaRPr 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559858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endParaRPr 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972000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endParaRPr 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7193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650421-D4BF-48D8-E6E9-097160F773D1}"/>
              </a:ext>
            </a:extLst>
          </p:cNvPr>
          <p:cNvSpPr txBox="1"/>
          <p:nvPr/>
        </p:nvSpPr>
        <p:spPr>
          <a:xfrm>
            <a:off x="609601" y="2831143"/>
            <a:ext cx="7924800" cy="2623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0" indent="-685800" algn="just">
              <a:lnSpc>
                <a:spcPct val="15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Chú trọng phát triển nông nghiệp.</a:t>
            </a:r>
          </a:p>
          <a:p>
            <a:pPr marL="685800" lvl="0" indent="-685800" algn="just">
              <a:lnSpc>
                <a:spcPct val="15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Khuyến khích thủ công nghiệp và thương nghiệp.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3D8473-C34A-3616-9DE7-88DE56A476BF}"/>
              </a:ext>
            </a:extLst>
          </p:cNvPr>
          <p:cNvSpPr txBox="1"/>
          <p:nvPr/>
        </p:nvSpPr>
        <p:spPr>
          <a:xfrm>
            <a:off x="9350383" y="2831143"/>
            <a:ext cx="8328015" cy="2623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0" indent="-685800" algn="just">
              <a:lnSpc>
                <a:spcPct val="15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Một số thời kì, không đề cao thương nghiệp.</a:t>
            </a:r>
          </a:p>
          <a:p>
            <a:pPr marL="685800" lvl="0" indent="-685800" algn="just">
              <a:lnSpc>
                <a:spcPct val="15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Ít có phát minh khoa học – kĩ thuật.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372763-6C69-518D-1C59-699B194B31E0}"/>
              </a:ext>
            </a:extLst>
          </p:cNvPr>
          <p:cNvSpPr txBox="1"/>
          <p:nvPr/>
        </p:nvSpPr>
        <p:spPr>
          <a:xfrm>
            <a:off x="609601" y="6471334"/>
            <a:ext cx="8328017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0" indent="-685800" algn="just">
              <a:lnSpc>
                <a:spcPct val="15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Gia tăng tinh thần cố kết cộng đồng.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E9BCB-F6FC-8EC1-2CDA-A10849949D1D}"/>
              </a:ext>
            </a:extLst>
          </p:cNvPr>
          <p:cNvSpPr txBox="1"/>
          <p:nvPr/>
        </p:nvSpPr>
        <p:spPr>
          <a:xfrm>
            <a:off x="9350383" y="6057900"/>
            <a:ext cx="8328015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0" indent="-685800" algn="just">
              <a:lnSpc>
                <a:spcPct val="15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Hạn chế động lực phát triển, sáng tạo của xã hội và cá nhân.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6D33F4-764B-1338-383B-42FB0B59C2D2}"/>
              </a:ext>
            </a:extLst>
          </p:cNvPr>
          <p:cNvSpPr txBox="1"/>
          <p:nvPr/>
        </p:nvSpPr>
        <p:spPr>
          <a:xfrm>
            <a:off x="609601" y="7909560"/>
            <a:ext cx="8328017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0" indent="-685800" algn="just">
              <a:lnSpc>
                <a:spcPct val="15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Nho giáo góp phần làm xã hội kỉ cương, ổn định.</a:t>
            </a:r>
            <a:endParaRPr lang="vi-VN" sz="3600">
              <a:solidFill>
                <a:srgbClr val="000000"/>
              </a:solidFill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49AE44-1FE0-4BBE-86C8-478E69739154}"/>
              </a:ext>
            </a:extLst>
          </p:cNvPr>
          <p:cNvSpPr txBox="1"/>
          <p:nvPr/>
        </p:nvSpPr>
        <p:spPr>
          <a:xfrm>
            <a:off x="9369433" y="8325058"/>
            <a:ext cx="832801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0" indent="-685800" algn="just">
              <a:lnSpc>
                <a:spcPct val="15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Tạo sự bảo thủ, chậm cải cách.</a:t>
            </a:r>
          </a:p>
        </p:txBody>
      </p:sp>
    </p:spTree>
    <p:extLst>
      <p:ext uri="{BB962C8B-B14F-4D97-AF65-F5344CB8AC3E}">
        <p14:creationId xmlns:p14="http://schemas.microsoft.com/office/powerpoint/2010/main" val="3778927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7E94A64-CE00-2A52-9BB6-534FB6F2CA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59942" y="210484"/>
            <a:ext cx="9878380" cy="98660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EECEE9-D6D1-8FFF-9E7A-9EAF2987F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67" y="427835"/>
            <a:ext cx="17094666" cy="9431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E69DBB-6947-BBD5-82A9-A0CE4DF407CB}"/>
              </a:ext>
            </a:extLst>
          </p:cNvPr>
          <p:cNvSpPr txBox="1"/>
          <p:nvPr/>
        </p:nvSpPr>
        <p:spPr>
          <a:xfrm>
            <a:off x="1333500" y="943570"/>
            <a:ext cx="1562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Ý nghĩa của văn minh Đại Việt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8FEE1-A371-35EE-802E-5D06B2D10592}"/>
              </a:ext>
            </a:extLst>
          </p:cNvPr>
          <p:cNvSpPr txBox="1"/>
          <p:nvPr/>
        </p:nvSpPr>
        <p:spPr>
          <a:xfrm>
            <a:off x="914400" y="2019300"/>
            <a:ext cx="9601200" cy="649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Khẳng định tinh thần quật khởi và sức lao động sáng tạo của nhân dân ta 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inh chứng cho sự phát triển vượt bậc trên các lĩnh vực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01DB21-054D-98BD-20F1-7F9401294C3F}"/>
              </a:ext>
            </a:extLst>
          </p:cNvPr>
          <p:cNvGrpSpPr/>
          <p:nvPr/>
        </p:nvGrpSpPr>
        <p:grpSpPr>
          <a:xfrm>
            <a:off x="10967084" y="2019300"/>
            <a:ext cx="6697680" cy="7982698"/>
            <a:chOff x="10967084" y="2820100"/>
            <a:chExt cx="6697680" cy="7304098"/>
          </a:xfrm>
        </p:grpSpPr>
        <p:pic>
          <p:nvPicPr>
            <p:cNvPr id="10" name="Picture 9" descr="Map&#10;&#10;Description automatically generated">
              <a:extLst>
                <a:ext uri="{FF2B5EF4-FFF2-40B4-BE49-F238E27FC236}">
                  <a16:creationId xmlns:a16="http://schemas.microsoft.com/office/drawing/2014/main" id="{A4420B25-5935-27E2-B86B-BC56E181A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1291" y="2820100"/>
              <a:ext cx="6239702" cy="47187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9A938E-4D6C-D7A7-DB68-E02953B13341}"/>
                </a:ext>
              </a:extLst>
            </p:cNvPr>
            <p:cNvSpPr txBox="1"/>
            <p:nvPr/>
          </p:nvSpPr>
          <p:spPr>
            <a:xfrm>
              <a:off x="10967084" y="7538875"/>
              <a:ext cx="6697680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0" i="1" dirty="0">
                  <a:effectLst/>
                  <a:latin typeface="arial" panose="020B0604020202020204" pitchFamily="34" charset="0"/>
                </a:rPr>
                <a:t>Hào khí Đông A - Bạch Đằng 1288, Tranh </a:t>
              </a:r>
              <a:r>
                <a:rPr lang="en-US" sz="3600" b="0" i="1" dirty="0">
                  <a:effectLst/>
                  <a:latin typeface="arial" panose="020B0604020202020204" pitchFamily="34" charset="0"/>
                </a:rPr>
                <a:t>s</a:t>
              </a:r>
              <a:r>
                <a:rPr lang="vi-VN" sz="3600" b="0" i="1" dirty="0">
                  <a:effectLst/>
                  <a:latin typeface="arial" panose="020B0604020202020204" pitchFamily="34" charset="0"/>
                </a:rPr>
                <a:t>ơn mài của Nguyễn Trường Linh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40223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>
            <a:extLst>
              <a:ext uri="{FF2B5EF4-FFF2-40B4-BE49-F238E27FC236}">
                <a16:creationId xmlns:a16="http://schemas.microsoft.com/office/drawing/2014/main" id="{14182CC1-A78C-CC50-BB14-908D70C8ED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59942" y="210484"/>
            <a:ext cx="9878380" cy="98660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2339D7-A935-1226-5ABD-BFCE9B6900CD}"/>
              </a:ext>
            </a:extLst>
          </p:cNvPr>
          <p:cNvSpPr txBox="1"/>
          <p:nvPr/>
        </p:nvSpPr>
        <p:spPr>
          <a:xfrm>
            <a:off x="625322" y="1499220"/>
            <a:ext cx="1667207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40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7E10F2-D92F-B6C2-86ED-2ECAC3B821F8}"/>
              </a:ext>
            </a:extLst>
          </p:cNvPr>
          <p:cNvGrpSpPr/>
          <p:nvPr/>
        </p:nvGrpSpPr>
        <p:grpSpPr>
          <a:xfrm>
            <a:off x="2971799" y="4762502"/>
            <a:ext cx="4023251" cy="5314014"/>
            <a:chOff x="925463" y="6187677"/>
            <a:chExt cx="4969422" cy="3982383"/>
          </a:xfrm>
        </p:grpSpPr>
        <p:pic>
          <p:nvPicPr>
            <p:cNvPr id="2" name="Picture 3">
              <a:extLst>
                <a:ext uri="{FF2B5EF4-FFF2-40B4-BE49-F238E27FC236}">
                  <a16:creationId xmlns:a16="http://schemas.microsoft.com/office/drawing/2014/main" id="{8D8CD719-CD35-B30A-7071-0918CA299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25463" y="6187677"/>
              <a:ext cx="3214869" cy="3982383"/>
            </a:xfrm>
            <a:prstGeom prst="rect">
              <a:avLst/>
            </a:prstGeom>
          </p:spPr>
        </p:pic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A82B16F8-11BC-3C4F-0C5B-5694BC7B1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326430" y="6325035"/>
              <a:ext cx="1568455" cy="2222133"/>
            </a:xfrm>
            <a:prstGeom prst="rect">
              <a:avLst/>
            </a:prstGeom>
          </p:spPr>
        </p:pic>
      </p:grpSp>
      <p:sp>
        <p:nvSpPr>
          <p:cNvPr id="33" name="TextBox 11">
            <a:extLst>
              <a:ext uri="{FF2B5EF4-FFF2-40B4-BE49-F238E27FC236}">
                <a16:creationId xmlns:a16="http://schemas.microsoft.com/office/drawing/2014/main" id="{BCA89C55-E6C9-E710-2439-85B8998CF6B7}"/>
              </a:ext>
            </a:extLst>
          </p:cNvPr>
          <p:cNvSpPr txBox="1"/>
          <p:nvPr/>
        </p:nvSpPr>
        <p:spPr>
          <a:xfrm>
            <a:off x="2198111" y="552568"/>
            <a:ext cx="497205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b="1">
                <a:solidFill>
                  <a:srgbClr val="057F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Chính trị</a:t>
            </a:r>
            <a:endParaRPr lang="en-US" sz="6000" b="1" dirty="0">
              <a:solidFill>
                <a:srgbClr val="057F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8CD07921-4DA9-CD99-A9B7-795907F500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663878D8-4F61-460A-ACFA-1639EFB73913}"/>
              </a:ext>
            </a:extLst>
          </p:cNvPr>
          <p:cNvSpPr txBox="1"/>
          <p:nvPr/>
        </p:nvSpPr>
        <p:spPr>
          <a:xfrm>
            <a:off x="4430292" y="495300"/>
            <a:ext cx="9427416" cy="1075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7"/>
              </a:lnSpc>
            </a:pPr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3" name="Plaque 12">
            <a:extLst>
              <a:ext uri="{FF2B5EF4-FFF2-40B4-BE49-F238E27FC236}">
                <a16:creationId xmlns:a16="http://schemas.microsoft.com/office/drawing/2014/main" id="{AAC18F06-5F2D-65F5-C0B7-045F91F62C1D}"/>
              </a:ext>
            </a:extLst>
          </p:cNvPr>
          <p:cNvSpPr/>
          <p:nvPr/>
        </p:nvSpPr>
        <p:spPr>
          <a:xfrm>
            <a:off x="1485900" y="1830315"/>
            <a:ext cx="153085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>
                <a:solidFill>
                  <a:srgbClr val="1F222B"/>
                </a:solidFill>
              </a:rPr>
              <a:t>Câu 1: </a:t>
            </a:r>
            <a:r>
              <a:rPr lang="vi-VN" sz="4800">
                <a:solidFill>
                  <a:srgbClr val="1F222B"/>
                </a:solidFill>
              </a:rPr>
              <a:t>Một trong những cơ sở hình thành văn minh Đại Việt là</a:t>
            </a: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17545916-D4AA-7D3D-C583-40C129D610B4}"/>
              </a:ext>
            </a:extLst>
          </p:cNvPr>
          <p:cNvSpPr/>
          <p:nvPr/>
        </p:nvSpPr>
        <p:spPr>
          <a:xfrm>
            <a:off x="1485900" y="4483644"/>
            <a:ext cx="768096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500"/>
              </a:lnSpc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sự tiếp thu hoàn toàn những thành tựu văn minh Hy Lạp, La Mã.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E50A0B60-B0C3-1C41-38C8-E20F28DE0F09}"/>
              </a:ext>
            </a:extLst>
          </p:cNvPr>
          <p:cNvSpPr/>
          <p:nvPr/>
        </p:nvSpPr>
        <p:spPr>
          <a:xfrm>
            <a:off x="9296400" y="4483644"/>
            <a:ext cx="768096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sự kế thừa nền văn minh cổ trên đất nước Việt Nam.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F4C1FE52-59CD-E42A-A258-1D777CE0EFE2}"/>
              </a:ext>
            </a:extLst>
          </p:cNvPr>
          <p:cNvSpPr/>
          <p:nvPr/>
        </p:nvSpPr>
        <p:spPr>
          <a:xfrm>
            <a:off x="1485900" y="7225329"/>
            <a:ext cx="768096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quá trình áp đặt về kinh tế và văn hóa lên các quốc gia láng giềng.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0B448E65-EA12-40E2-C202-E00DF5A98920}"/>
              </a:ext>
            </a:extLst>
          </p:cNvPr>
          <p:cNvSpPr/>
          <p:nvPr/>
        </p:nvSpPr>
        <p:spPr>
          <a:xfrm>
            <a:off x="9296400" y="7225329"/>
            <a:ext cx="768096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quá trình xâm lược và bành trướng lãnh thổ ra bên ngoài.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laque 8">
            <a:extLst>
              <a:ext uri="{FF2B5EF4-FFF2-40B4-BE49-F238E27FC236}">
                <a16:creationId xmlns:a16="http://schemas.microsoft.com/office/drawing/2014/main" id="{6F79936F-56A4-4C08-6DB5-9BAB209932F6}"/>
              </a:ext>
            </a:extLst>
          </p:cNvPr>
          <p:cNvSpPr/>
          <p:nvPr/>
        </p:nvSpPr>
        <p:spPr>
          <a:xfrm>
            <a:off x="9296400" y="4483644"/>
            <a:ext cx="7680960" cy="2421901"/>
          </a:xfrm>
          <a:prstGeom prst="plaque">
            <a:avLst/>
          </a:prstGeom>
          <a:solidFill>
            <a:srgbClr val="E3A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B. sự kế thừa nền văn minh cổ trên đất nước Việt Nam.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2311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8CD07921-4DA9-CD99-A9B7-795907F500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3" name="Plaque 12">
            <a:extLst>
              <a:ext uri="{FF2B5EF4-FFF2-40B4-BE49-F238E27FC236}">
                <a16:creationId xmlns:a16="http://schemas.microsoft.com/office/drawing/2014/main" id="{AAC18F06-5F2D-65F5-C0B7-045F91F62C1D}"/>
              </a:ext>
            </a:extLst>
          </p:cNvPr>
          <p:cNvSpPr/>
          <p:nvPr/>
        </p:nvSpPr>
        <p:spPr>
          <a:xfrm>
            <a:off x="1489710" y="952500"/>
            <a:ext cx="153085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>
                <a:solidFill>
                  <a:srgbClr val="1F222B"/>
                </a:solidFill>
              </a:rPr>
              <a:t>Câu 2. </a:t>
            </a:r>
            <a:r>
              <a:rPr lang="vi-VN" sz="4800">
                <a:solidFill>
                  <a:srgbClr val="1F222B"/>
                </a:solidFill>
              </a:rPr>
              <a:t>Tín ngưỡng nào sau đây không phải là tín ngưỡng dân gian của người Việt?</a:t>
            </a: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17545916-D4AA-7D3D-C583-40C129D610B4}"/>
              </a:ext>
            </a:extLst>
          </p:cNvPr>
          <p:cNvSpPr/>
          <p:nvPr/>
        </p:nvSpPr>
        <p:spPr>
          <a:xfrm>
            <a:off x="1485900" y="4076700"/>
            <a:ext cx="74980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 thần Đồng Cổ.</a:t>
            </a: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E50A0B60-B0C3-1C41-38C8-E20F28DE0F09}"/>
              </a:ext>
            </a:extLst>
          </p:cNvPr>
          <p:cNvSpPr/>
          <p:nvPr/>
        </p:nvSpPr>
        <p:spPr>
          <a:xfrm>
            <a:off x="9296400" y="4076700"/>
            <a:ext cx="74980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 Mẫu.</a:t>
            </a: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F4C1FE52-59CD-E42A-A258-1D777CE0EFE2}"/>
              </a:ext>
            </a:extLst>
          </p:cNvPr>
          <p:cNvSpPr/>
          <p:nvPr/>
        </p:nvSpPr>
        <p:spPr>
          <a:xfrm>
            <a:off x="1485900" y="6818385"/>
            <a:ext cx="74980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Thờ Phật.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0B448E65-EA12-40E2-C202-E00DF5A98920}"/>
              </a:ext>
            </a:extLst>
          </p:cNvPr>
          <p:cNvSpPr/>
          <p:nvPr/>
        </p:nvSpPr>
        <p:spPr>
          <a:xfrm>
            <a:off x="9296400" y="6818385"/>
            <a:ext cx="74980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Thờ Thành hoàng làng.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laque 9">
            <a:extLst>
              <a:ext uri="{FF2B5EF4-FFF2-40B4-BE49-F238E27FC236}">
                <a16:creationId xmlns:a16="http://schemas.microsoft.com/office/drawing/2014/main" id="{8F13C856-74A4-5E4E-2232-1DCD0F4D8CE1}"/>
              </a:ext>
            </a:extLst>
          </p:cNvPr>
          <p:cNvSpPr/>
          <p:nvPr/>
        </p:nvSpPr>
        <p:spPr>
          <a:xfrm>
            <a:off x="1485900" y="6818385"/>
            <a:ext cx="7498080" cy="2421901"/>
          </a:xfrm>
          <a:prstGeom prst="plaque">
            <a:avLst/>
          </a:prstGeom>
          <a:solidFill>
            <a:srgbClr val="E3A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C. Thờ Phật.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17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8CD07921-4DA9-CD99-A9B7-795907F500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3" name="Plaque 12">
            <a:extLst>
              <a:ext uri="{FF2B5EF4-FFF2-40B4-BE49-F238E27FC236}">
                <a16:creationId xmlns:a16="http://schemas.microsoft.com/office/drawing/2014/main" id="{AAC18F06-5F2D-65F5-C0B7-045F91F62C1D}"/>
              </a:ext>
            </a:extLst>
          </p:cNvPr>
          <p:cNvSpPr/>
          <p:nvPr/>
        </p:nvSpPr>
        <p:spPr>
          <a:xfrm>
            <a:off x="1489710" y="952500"/>
            <a:ext cx="153085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>
                <a:solidFill>
                  <a:srgbClr val="1F222B"/>
                </a:solidFill>
              </a:rPr>
              <a:t>Câu 3. </a:t>
            </a:r>
            <a:r>
              <a:rPr lang="vi-VN" sz="4800">
                <a:solidFill>
                  <a:srgbClr val="1F222B"/>
                </a:solidFill>
              </a:rPr>
              <a:t>Tập bản đồ tiêu biểu của nước ta dưới thời Nguyễn là</a:t>
            </a: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17545916-D4AA-7D3D-C583-40C129D610B4}"/>
              </a:ext>
            </a:extLst>
          </p:cNvPr>
          <p:cNvSpPr/>
          <p:nvPr/>
        </p:nvSpPr>
        <p:spPr>
          <a:xfrm>
            <a:off x="1485900" y="4076700"/>
            <a:ext cx="74980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400">
                <a:solidFill>
                  <a:srgbClr val="1F222B"/>
                </a:solidFill>
                <a:cs typeface="Arial" panose="020B0604020202020204" pitchFamily="34" charset="0"/>
              </a:rPr>
              <a:t>Dư địa chí.</a:t>
            </a:r>
            <a:endParaRPr lang="en-US" sz="44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E50A0B60-B0C3-1C41-38C8-E20F28DE0F09}"/>
              </a:ext>
            </a:extLst>
          </p:cNvPr>
          <p:cNvSpPr/>
          <p:nvPr/>
        </p:nvSpPr>
        <p:spPr>
          <a:xfrm>
            <a:off x="9296400" y="4076700"/>
            <a:ext cx="74980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400">
                <a:solidFill>
                  <a:srgbClr val="1F222B"/>
                </a:solidFill>
                <a:cs typeface="Arial" panose="020B0604020202020204" pitchFamily="34" charset="0"/>
              </a:rPr>
              <a:t>Hoàng Việt nhất thống dư địa chí.</a:t>
            </a:r>
            <a:endParaRPr lang="en-US" sz="44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F4C1FE52-59CD-E42A-A258-1D777CE0EFE2}"/>
              </a:ext>
            </a:extLst>
          </p:cNvPr>
          <p:cNvSpPr/>
          <p:nvPr/>
        </p:nvSpPr>
        <p:spPr>
          <a:xfrm>
            <a:off x="1485900" y="6818385"/>
            <a:ext cx="74980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4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 Đức bản đồ.</a:t>
            </a: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0B448E65-EA12-40E2-C202-E00DF5A98920}"/>
              </a:ext>
            </a:extLst>
          </p:cNvPr>
          <p:cNvSpPr/>
          <p:nvPr/>
        </p:nvSpPr>
        <p:spPr>
          <a:xfrm>
            <a:off x="9296400" y="6818385"/>
            <a:ext cx="74980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44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Đại Nam nhất thống toàn đồ.</a:t>
            </a:r>
            <a:endParaRPr lang="en-US" sz="44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id="{E755980B-A9B7-0E27-0914-3744ABA92717}"/>
              </a:ext>
            </a:extLst>
          </p:cNvPr>
          <p:cNvSpPr/>
          <p:nvPr/>
        </p:nvSpPr>
        <p:spPr>
          <a:xfrm>
            <a:off x="9296400" y="6818385"/>
            <a:ext cx="7498080" cy="2421901"/>
          </a:xfrm>
          <a:prstGeom prst="plaque">
            <a:avLst/>
          </a:prstGeom>
          <a:solidFill>
            <a:srgbClr val="E3A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44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Đại Nam nhất thống toàn đồ.</a:t>
            </a:r>
            <a:endParaRPr lang="en-US" sz="44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12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8CD07921-4DA9-CD99-A9B7-795907F500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3" name="Plaque 12">
            <a:extLst>
              <a:ext uri="{FF2B5EF4-FFF2-40B4-BE49-F238E27FC236}">
                <a16:creationId xmlns:a16="http://schemas.microsoft.com/office/drawing/2014/main" id="{AAC18F06-5F2D-65F5-C0B7-045F91F62C1D}"/>
              </a:ext>
            </a:extLst>
          </p:cNvPr>
          <p:cNvSpPr/>
          <p:nvPr/>
        </p:nvSpPr>
        <p:spPr>
          <a:xfrm>
            <a:off x="1489710" y="952500"/>
            <a:ext cx="153085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>
                <a:solidFill>
                  <a:srgbClr val="1F222B"/>
                </a:solidFill>
              </a:rPr>
              <a:t>Câu 4. </a:t>
            </a:r>
            <a:r>
              <a:rPr lang="vi-VN" sz="4400">
                <a:solidFill>
                  <a:srgbClr val="1F222B"/>
                </a:solidFill>
              </a:rPr>
              <a:t>Nho giáo có hạn chế nào sau đây?</a:t>
            </a: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17545916-D4AA-7D3D-C583-40C129D610B4}"/>
              </a:ext>
            </a:extLst>
          </p:cNvPr>
          <p:cNvSpPr/>
          <p:nvPr/>
        </p:nvSpPr>
        <p:spPr>
          <a:xfrm>
            <a:off x="1485900" y="3710940"/>
            <a:ext cx="7498080" cy="2651760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A. Gia tăng tinh thần cố kết cộng đồng giữa con người với nhau.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E50A0B60-B0C3-1C41-38C8-E20F28DE0F09}"/>
              </a:ext>
            </a:extLst>
          </p:cNvPr>
          <p:cNvSpPr/>
          <p:nvPr/>
        </p:nvSpPr>
        <p:spPr>
          <a:xfrm>
            <a:off x="9296400" y="3710940"/>
            <a:ext cx="7498080" cy="2651760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Tạo ra tâm lí bình quân, cào bằng giữa các thành viên trong xã hội.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F4C1FE52-59CD-E42A-A258-1D777CE0EFE2}"/>
              </a:ext>
            </a:extLst>
          </p:cNvPr>
          <p:cNvSpPr/>
          <p:nvPr/>
        </p:nvSpPr>
        <p:spPr>
          <a:xfrm>
            <a:off x="1485900" y="6743700"/>
            <a:ext cx="7498080" cy="2651760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C. Tạo ra sự bảo thủ, chậm cải cách trước những biến đổi về xã hội.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0B448E65-EA12-40E2-C202-E00DF5A98920}"/>
              </a:ext>
            </a:extLst>
          </p:cNvPr>
          <p:cNvSpPr/>
          <p:nvPr/>
        </p:nvSpPr>
        <p:spPr>
          <a:xfrm>
            <a:off x="9296400" y="6743700"/>
            <a:ext cx="7498080" cy="2651760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Góp phần tạo nên một xã hội kỉ cương, khuôn phép và ổn định.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id="{82FDE4E3-CC5F-9433-9DA3-B9DD26D20FE6}"/>
              </a:ext>
            </a:extLst>
          </p:cNvPr>
          <p:cNvSpPr/>
          <p:nvPr/>
        </p:nvSpPr>
        <p:spPr>
          <a:xfrm>
            <a:off x="1485900" y="6743700"/>
            <a:ext cx="7498080" cy="2651760"/>
          </a:xfrm>
          <a:prstGeom prst="plaque">
            <a:avLst/>
          </a:prstGeom>
          <a:solidFill>
            <a:srgbClr val="E3A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C. Tạo ra sự bảo thủ, chậm cải cách trước những biến đổi về xã hội.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222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8CD07921-4DA9-CD99-A9B7-795907F500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3" name="Plaque 12">
            <a:extLst>
              <a:ext uri="{FF2B5EF4-FFF2-40B4-BE49-F238E27FC236}">
                <a16:creationId xmlns:a16="http://schemas.microsoft.com/office/drawing/2014/main" id="{AAC18F06-5F2D-65F5-C0B7-045F91F62C1D}"/>
              </a:ext>
            </a:extLst>
          </p:cNvPr>
          <p:cNvSpPr/>
          <p:nvPr/>
        </p:nvSpPr>
        <p:spPr>
          <a:xfrm>
            <a:off x="1489710" y="952500"/>
            <a:ext cx="153085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400" b="1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4400" b="1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400">
                <a:solidFill>
                  <a:srgbClr val="1F222B"/>
                </a:solidFill>
                <a:cs typeface="Arial" panose="020B0604020202020204" pitchFamily="34" charset="0"/>
              </a:rPr>
              <a:t>Nội dung nào sau đây không phản ánh đúng ý nghĩa của nền văn minh Đại Việt?</a:t>
            </a:r>
            <a:endParaRPr lang="vi-VN" sz="44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17545916-D4AA-7D3D-C583-40C129D610B4}"/>
              </a:ext>
            </a:extLst>
          </p:cNvPr>
          <p:cNvSpPr/>
          <p:nvPr/>
        </p:nvSpPr>
        <p:spPr>
          <a:xfrm>
            <a:off x="1485900" y="3710940"/>
            <a:ext cx="7498080" cy="2651760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A. Khẳng định tinh thần quật khởi và sức lao động sáng tạo bền bỉ của nhân dân.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E50A0B60-B0C3-1C41-38C8-E20F28DE0F09}"/>
              </a:ext>
            </a:extLst>
          </p:cNvPr>
          <p:cNvSpPr/>
          <p:nvPr/>
        </p:nvSpPr>
        <p:spPr>
          <a:xfrm>
            <a:off x="9296400" y="3710940"/>
            <a:ext cx="7498080" cy="2651760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Chứng tỏ nền văn hóa ngoại lai hoàn toàn lấn át nền văn hóa truyền thống.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F4C1FE52-59CD-E42A-A258-1D777CE0EFE2}"/>
              </a:ext>
            </a:extLst>
          </p:cNvPr>
          <p:cNvSpPr/>
          <p:nvPr/>
        </p:nvSpPr>
        <p:spPr>
          <a:xfrm>
            <a:off x="1485900" y="6743700"/>
            <a:ext cx="7498080" cy="2651760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C. Chứng minh sự phát triển vượt bậc trên các lĩnh vực trong các thời kì lịch sử.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0B448E65-EA12-40E2-C202-E00DF5A98920}"/>
              </a:ext>
            </a:extLst>
          </p:cNvPr>
          <p:cNvSpPr/>
          <p:nvPr/>
        </p:nvSpPr>
        <p:spPr>
          <a:xfrm>
            <a:off x="9296400" y="6743700"/>
            <a:ext cx="7498080" cy="2651760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Tạo nên sức mạnh dân tộc trong những cuộc chiến đấu bảo vệ độc lập dân tộc.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id="{82FDE4E3-CC5F-9433-9DA3-B9DD26D20FE6}"/>
              </a:ext>
            </a:extLst>
          </p:cNvPr>
          <p:cNvSpPr/>
          <p:nvPr/>
        </p:nvSpPr>
        <p:spPr>
          <a:xfrm>
            <a:off x="9296400" y="3710940"/>
            <a:ext cx="7498080" cy="2651760"/>
          </a:xfrm>
          <a:prstGeom prst="plaque">
            <a:avLst/>
          </a:prstGeom>
          <a:solidFill>
            <a:srgbClr val="E3A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B. Chứng tỏ nền văn hóa ngoại lai hoàn toàn lấn át nền văn hóa truyền thống.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10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0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C5B1DF53-B66B-D27A-D906-2A36F4361446}"/>
              </a:ext>
            </a:extLst>
          </p:cNvPr>
          <p:cNvGrpSpPr/>
          <p:nvPr/>
        </p:nvGrpSpPr>
        <p:grpSpPr>
          <a:xfrm>
            <a:off x="0" y="8648700"/>
            <a:ext cx="18288000" cy="1638300"/>
            <a:chOff x="0" y="0"/>
            <a:chExt cx="6354034" cy="725415"/>
          </a:xfrm>
          <a:solidFill>
            <a:srgbClr val="E4D5C6"/>
          </a:solidFill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BF88B36-E912-0510-B6F1-D77BA95B6921}"/>
                </a:ext>
              </a:extLst>
            </p:cNvPr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grpFill/>
          </p:spPr>
        </p:sp>
      </p:grpSp>
      <p:pic>
        <p:nvPicPr>
          <p:cNvPr id="16" name="Picture 5">
            <a:extLst>
              <a:ext uri="{FF2B5EF4-FFF2-40B4-BE49-F238E27FC236}">
                <a16:creationId xmlns:a16="http://schemas.microsoft.com/office/drawing/2014/main" id="{1775E0E8-E7F1-FA82-733A-A6A3A9912B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DD1D846A-32B0-4CEF-48EB-6569391B428A}"/>
              </a:ext>
            </a:extLst>
          </p:cNvPr>
          <p:cNvSpPr/>
          <p:nvPr/>
        </p:nvSpPr>
        <p:spPr>
          <a:xfrm>
            <a:off x="6324600" y="709479"/>
            <a:ext cx="10480668" cy="4053021"/>
          </a:xfrm>
          <a:prstGeom prst="wedgeRoundRectCallout">
            <a:avLst>
              <a:gd name="adj1" fmla="val -67636"/>
              <a:gd name="adj2" fmla="val 39120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ý kiến cho rằng: </a:t>
            </a:r>
            <a:r>
              <a:rPr lang="en-US" sz="4000" i="1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minh Đại Việt phát triển rất phong phú, đa dạng và mang tính dân tộc sâu sắc.</a:t>
            </a:r>
            <a:r>
              <a:rPr lang="en-US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có đồng ý với ý kiến đó không? Vì sao?</a:t>
            </a:r>
            <a:endParaRPr lang="vi-VN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E9C7791B-D224-397D-248E-715A16088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38875" y="2621906"/>
            <a:ext cx="5181600" cy="7196666"/>
          </a:xfrm>
          <a:prstGeom prst="rect">
            <a:avLst/>
          </a:prstGeom>
        </p:spPr>
      </p:pic>
      <p:pic>
        <p:nvPicPr>
          <p:cNvPr id="4" name="Picture 3" descr="A picture containing text, flock&#10;&#10;Description automatically generated">
            <a:extLst>
              <a:ext uri="{FF2B5EF4-FFF2-40B4-BE49-F238E27FC236}">
                <a16:creationId xmlns:a16="http://schemas.microsoft.com/office/drawing/2014/main" id="{0F96ED41-0535-0A1E-99A8-DE5F84A846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68" y="4940661"/>
            <a:ext cx="7621736" cy="487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88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8142526"/>
            <a:ext cx="18288000" cy="2144474"/>
            <a:chOff x="0" y="0"/>
            <a:chExt cx="6354034" cy="725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9D3E1E"/>
            </a:solidFill>
          </p:spPr>
        </p:sp>
      </p:grpSp>
      <p:pic>
        <p:nvPicPr>
          <p:cNvPr id="17" name="Picture 5">
            <a:extLst>
              <a:ext uri="{FF2B5EF4-FFF2-40B4-BE49-F238E27FC236}">
                <a16:creationId xmlns:a16="http://schemas.microsoft.com/office/drawing/2014/main" id="{5C796B7A-6503-4E31-6ED4-76C1D92EA0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9879FB18-1318-33CA-679D-988DBEA0A6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1609" y="6638027"/>
            <a:ext cx="1905000" cy="3672288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BC7CAC92-6B7C-D9A9-D396-E4622E198EE9}"/>
              </a:ext>
            </a:extLst>
          </p:cNvPr>
          <p:cNvSpPr/>
          <p:nvPr/>
        </p:nvSpPr>
        <p:spPr>
          <a:xfrm>
            <a:off x="838200" y="499199"/>
            <a:ext cx="16764000" cy="72351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đồng ý với ý kiến</a:t>
            </a:r>
            <a:r>
              <a:rPr lang="en-US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trên vì:</a:t>
            </a:r>
            <a:endParaRPr lang="vi-VN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đa dạng và phong phú của văn minh Đại Việt được thể hiện qua các thành tựu trên nhiều lĩnh vực, như: chính trị, kinh tế</a:t>
            </a:r>
            <a:r>
              <a:rPr lang="en-US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văn hóa.</a:t>
            </a:r>
            <a:endParaRPr lang="vi-VN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dân tộc của văn minh Đại Việt được thể hiện ở việc: văn minh Đại Việt có sự kế thừa, phát triển ở trình độ cao hơn các thành tựu của nền văn minh Việt cổ.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C3FF72A9-7414-08C1-E486-F9CCB30D1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219100" y="7427315"/>
            <a:ext cx="4076221" cy="28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161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5C94C31-EB08-870E-C2A4-27C20E602C8B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27707E5-DDF4-A38D-14CE-BCC62626EA2F}"/>
              </a:ext>
            </a:extLst>
          </p:cNvPr>
          <p:cNvGrpSpPr/>
          <p:nvPr/>
        </p:nvGrpSpPr>
        <p:grpSpPr>
          <a:xfrm>
            <a:off x="1484022" y="1251579"/>
            <a:ext cx="15853355" cy="3663321"/>
            <a:chOff x="1242324" y="184779"/>
            <a:chExt cx="15853355" cy="366332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881A94B-BCD2-8D7E-7218-62021408C86D}"/>
                </a:ext>
              </a:extLst>
            </p:cNvPr>
            <p:cNvSpPr/>
            <p:nvPr/>
          </p:nvSpPr>
          <p:spPr>
            <a:xfrm>
              <a:off x="1242324" y="952500"/>
              <a:ext cx="12321276" cy="2895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</a:rPr>
                <a:t>Theo em, mỗi cá nhân cần làm gì để bảo tồn và phát huy giá trị của những thành tựu văn minh Đại Việt trong thời đại ngày nay?</a:t>
              </a:r>
            </a:p>
          </p:txBody>
        </p:sp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FF4B2E61-7DAC-7C15-8180-BE5974352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563600" y="184779"/>
              <a:ext cx="3532079" cy="344819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C37966C-6B7E-56BC-AFAA-1E454348BB45}"/>
              </a:ext>
            </a:extLst>
          </p:cNvPr>
          <p:cNvSpPr txBox="1"/>
          <p:nvPr/>
        </p:nvSpPr>
        <p:spPr>
          <a:xfrm>
            <a:off x="4783427" y="5131621"/>
            <a:ext cx="13019508" cy="497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 rõ lịch sử dân tộc và những thành tựu 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 cha 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lại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Tuyên truyền, quảng bá các di sản văn hóa của dân tộc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ảo tồn và phát huy giá trị di sản văn hóa dân tộc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Đấu tranh chống lại các hành động xâm phạm và làm tổn hại đến di sản văn hóa dân tộc. Ví dụ như: viết, vẽ bậy lên các di tích lịch sử…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1CDB599-D0A4-9488-ED78-716F938DE30C}"/>
              </a:ext>
            </a:extLst>
          </p:cNvPr>
          <p:cNvSpPr/>
          <p:nvPr/>
        </p:nvSpPr>
        <p:spPr>
          <a:xfrm>
            <a:off x="738875" y="6210300"/>
            <a:ext cx="4025502" cy="23622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Câu trả lời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F2A5A20A-3562-2CCE-AC5D-B795FEAAB089}"/>
              </a:ext>
            </a:extLst>
          </p:cNvPr>
          <p:cNvSpPr txBox="1"/>
          <p:nvPr/>
        </p:nvSpPr>
        <p:spPr>
          <a:xfrm>
            <a:off x="4430292" y="647700"/>
            <a:ext cx="9427416" cy="1075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7"/>
              </a:lnSpc>
            </a:pPr>
            <a:r>
              <a:rPr lang="en-US" sz="6600" b="1">
                <a:solidFill>
                  <a:srgbClr val="5F1A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71634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>
            <a:extLst>
              <a:ext uri="{FF2B5EF4-FFF2-40B4-BE49-F238E27FC236}">
                <a16:creationId xmlns:a16="http://schemas.microsoft.com/office/drawing/2014/main" id="{7A8A249F-4CC0-656B-88A3-2A8E985E126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59942" y="210484"/>
            <a:ext cx="9878380" cy="986603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223FD17F-A863-ADA6-850A-BD78157871CF}"/>
              </a:ext>
            </a:extLst>
          </p:cNvPr>
          <p:cNvSpPr/>
          <p:nvPr/>
        </p:nvSpPr>
        <p:spPr>
          <a:xfrm>
            <a:off x="6096000" y="2666999"/>
            <a:ext cx="11353800" cy="4953000"/>
          </a:xfrm>
          <a:prstGeom prst="wedgeRoundRectCallout">
            <a:avLst>
              <a:gd name="adj1" fmla="val -65709"/>
              <a:gd name="adj2" fmla="val 11218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dirty="0">
                <a:solidFill>
                  <a:srgbClr val="1F222B"/>
                </a:solidFill>
                <a:cs typeface="Arial" panose="020B0604020202020204" pitchFamily="34" charset="0"/>
              </a:rPr>
              <a:t>Lựa </a:t>
            </a:r>
            <a:r>
              <a:rPr lang="vi-VN" sz="4000" dirty="0" smtClean="0">
                <a:solidFill>
                  <a:srgbClr val="1F222B"/>
                </a:solidFill>
                <a:cs typeface="Arial" panose="020B0604020202020204" pitchFamily="34" charset="0"/>
              </a:rPr>
              <a:t>chọn một di sản văn hóa Việt Nam (tại địa phương Lạng Sơn) là </a:t>
            </a:r>
            <a:r>
              <a:rPr lang="vi-VN" sz="4000" dirty="0">
                <a:solidFill>
                  <a:srgbClr val="1F222B"/>
                </a:solidFill>
                <a:cs typeface="Arial" panose="020B0604020202020204" pitchFamily="34" charset="0"/>
              </a:rPr>
              <a:t>thành tựu thuộc </a:t>
            </a:r>
            <a:r>
              <a:rPr lang="vi-VN" sz="4000" dirty="0" smtClean="0">
                <a:solidFill>
                  <a:srgbClr val="1F222B"/>
                </a:solidFill>
                <a:cs typeface="Arial" panose="020B0604020202020204" pitchFamily="34" charset="0"/>
              </a:rPr>
              <a:t>của </a:t>
            </a:r>
            <a:r>
              <a:rPr lang="vi-VN" sz="4000" dirty="0">
                <a:solidFill>
                  <a:srgbClr val="1F222B"/>
                </a:solidFill>
                <a:cs typeface="Arial" panose="020B0604020202020204" pitchFamily="34" charset="0"/>
              </a:rPr>
              <a:t>văn minh Đại </a:t>
            </a:r>
            <a:r>
              <a:rPr lang="vi-VN" sz="4000" dirty="0" smtClean="0">
                <a:solidFill>
                  <a:srgbClr val="1F222B"/>
                </a:solidFill>
                <a:cs typeface="Arial" panose="020B0604020202020204" pitchFamily="34" charset="0"/>
              </a:rPr>
              <a:t>Việt, </a:t>
            </a:r>
            <a:r>
              <a:rPr lang="vi-VN" sz="4000" dirty="0">
                <a:solidFill>
                  <a:srgbClr val="1F222B"/>
                </a:solidFill>
                <a:cs typeface="Arial" panose="020B0604020202020204" pitchFamily="34" charset="0"/>
              </a:rPr>
              <a:t>thực hiện theo nhóm (tổ) cùng sưu tầm tư liệu và xây dựng một bài </a:t>
            </a:r>
            <a:r>
              <a:rPr lang="vi-VN" sz="4000" dirty="0" smtClean="0">
                <a:solidFill>
                  <a:srgbClr val="1F222B"/>
                </a:solidFill>
                <a:cs typeface="Arial" panose="020B0604020202020204" pitchFamily="34" charset="0"/>
              </a:rPr>
              <a:t>bài tạp chí rồi </a:t>
            </a:r>
            <a:r>
              <a:rPr lang="vi-VN" sz="4000" dirty="0">
                <a:solidFill>
                  <a:srgbClr val="1F222B"/>
                </a:solidFill>
                <a:cs typeface="Arial" panose="020B0604020202020204" pitchFamily="34" charset="0"/>
              </a:rPr>
              <a:t>trình bày trước lớp.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77D021E4-17F9-EA2A-FE80-A945DF2565DF}"/>
              </a:ext>
            </a:extLst>
          </p:cNvPr>
          <p:cNvSpPr txBox="1"/>
          <p:nvPr/>
        </p:nvSpPr>
        <p:spPr>
          <a:xfrm>
            <a:off x="4430292" y="714893"/>
            <a:ext cx="9427416" cy="1075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7"/>
              </a:lnSpc>
            </a:pPr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94328751-61F6-41B0-3C54-DB36E20BF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85800" y="2476500"/>
            <a:ext cx="4100786" cy="566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96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E2EA7E06-5084-1537-D503-BD4AD70D12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5A1CC466-7648-570B-EBEA-0A48E247BCA4}"/>
              </a:ext>
            </a:extLst>
          </p:cNvPr>
          <p:cNvSpPr txBox="1"/>
          <p:nvPr/>
        </p:nvSpPr>
        <p:spPr>
          <a:xfrm>
            <a:off x="1419745" y="3100301"/>
            <a:ext cx="1544851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grpSp>
        <p:nvGrpSpPr>
          <p:cNvPr id="28" name="Group 2">
            <a:extLst>
              <a:ext uri="{FF2B5EF4-FFF2-40B4-BE49-F238E27FC236}">
                <a16:creationId xmlns:a16="http://schemas.microsoft.com/office/drawing/2014/main" id="{192C1050-2BF7-B2F6-4F17-2B8327876D35}"/>
              </a:ext>
            </a:extLst>
          </p:cNvPr>
          <p:cNvGrpSpPr/>
          <p:nvPr/>
        </p:nvGrpSpPr>
        <p:grpSpPr>
          <a:xfrm>
            <a:off x="0" y="8142526"/>
            <a:ext cx="18318480" cy="2144474"/>
            <a:chOff x="0" y="0"/>
            <a:chExt cx="6354034" cy="72541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1DD56E7B-84ED-B200-7CCF-D3F28BC33828}"/>
                </a:ext>
              </a:extLst>
            </p:cNvPr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AC8E6F"/>
            </a:solidFill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A2CD95C-4138-D4DB-4E24-B5F14185ABA8}"/>
              </a:ext>
            </a:extLst>
          </p:cNvPr>
          <p:cNvGrpSpPr/>
          <p:nvPr/>
        </p:nvGrpSpPr>
        <p:grpSpPr>
          <a:xfrm>
            <a:off x="-1103688" y="-27575"/>
            <a:ext cx="20495375" cy="1664303"/>
            <a:chOff x="-2237855" y="-18383"/>
            <a:chExt cx="20495375" cy="1664303"/>
          </a:xfrm>
        </p:grpSpPr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EB746F66-06CF-7A66-CC70-161344C30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942320" y="-18383"/>
              <a:ext cx="7315200" cy="1645920"/>
            </a:xfrm>
            <a:prstGeom prst="rect">
              <a:avLst/>
            </a:prstGeom>
          </p:spPr>
        </p:pic>
        <p:pic>
          <p:nvPicPr>
            <p:cNvPr id="24" name="Picture 11">
              <a:extLst>
                <a:ext uri="{FF2B5EF4-FFF2-40B4-BE49-F238E27FC236}">
                  <a16:creationId xmlns:a16="http://schemas.microsoft.com/office/drawing/2014/main" id="{1A11797F-FD2D-D2A9-A31A-50BDEE130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43400" y="-18383"/>
              <a:ext cx="7315200" cy="1645920"/>
            </a:xfrm>
            <a:prstGeom prst="rect">
              <a:avLst/>
            </a:prstGeom>
          </p:spPr>
        </p:pic>
        <p:pic>
          <p:nvPicPr>
            <p:cNvPr id="25" name="Picture 11">
              <a:extLst>
                <a:ext uri="{FF2B5EF4-FFF2-40B4-BE49-F238E27FC236}">
                  <a16:creationId xmlns:a16="http://schemas.microsoft.com/office/drawing/2014/main" id="{3E5605E7-4DFA-E93C-04A1-8946E8A14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2237855" y="0"/>
              <a:ext cx="7315200" cy="1645920"/>
            </a:xfrm>
            <a:prstGeom prst="rect">
              <a:avLst/>
            </a:prstGeom>
          </p:spPr>
        </p:pic>
      </p:grpSp>
      <p:pic>
        <p:nvPicPr>
          <p:cNvPr id="26" name="Picture 19">
            <a:extLst>
              <a:ext uri="{FF2B5EF4-FFF2-40B4-BE49-F238E27FC236}">
                <a16:creationId xmlns:a16="http://schemas.microsoft.com/office/drawing/2014/main" id="{E1C96CAE-9E52-7150-2A82-61794FCA29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862717"/>
            <a:ext cx="2133600" cy="3767948"/>
          </a:xfrm>
          <a:prstGeom prst="rect">
            <a:avLst/>
          </a:prstGeom>
        </p:spPr>
      </p:pic>
      <p:pic>
        <p:nvPicPr>
          <p:cNvPr id="27" name="Picture 20">
            <a:extLst>
              <a:ext uri="{FF2B5EF4-FFF2-40B4-BE49-F238E27FC236}">
                <a16:creationId xmlns:a16="http://schemas.microsoft.com/office/drawing/2014/main" id="{1C49A58B-AB8D-0860-BF28-5F35EC0B53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306800" y="5956363"/>
            <a:ext cx="2011680" cy="367430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E12B53-E8FD-2AA5-EB06-21C59A86FC78}"/>
              </a:ext>
            </a:extLst>
          </p:cNvPr>
          <p:cNvGrpSpPr/>
          <p:nvPr/>
        </p:nvGrpSpPr>
        <p:grpSpPr>
          <a:xfrm>
            <a:off x="3200400" y="238592"/>
            <a:ext cx="11887200" cy="9866031"/>
            <a:chOff x="8839200" y="238592"/>
            <a:chExt cx="9474668" cy="986603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C5E464-6069-F95C-322C-5D1B0258D4C2}"/>
                </a:ext>
              </a:extLst>
            </p:cNvPr>
            <p:cNvGrpSpPr/>
            <p:nvPr/>
          </p:nvGrpSpPr>
          <p:grpSpPr>
            <a:xfrm>
              <a:off x="8839200" y="238592"/>
              <a:ext cx="9474668" cy="9866031"/>
              <a:chOff x="9499132" y="238592"/>
              <a:chExt cx="9474668" cy="9866031"/>
            </a:xfrm>
          </p:grpSpPr>
          <p:sp>
            <p:nvSpPr>
              <p:cNvPr id="8" name="Plaque 7">
                <a:extLst>
                  <a:ext uri="{FF2B5EF4-FFF2-40B4-BE49-F238E27FC236}">
                    <a16:creationId xmlns:a16="http://schemas.microsoft.com/office/drawing/2014/main" id="{80205B78-5D3B-E867-1FC7-95268EC41C1A}"/>
                  </a:ext>
                </a:extLst>
              </p:cNvPr>
              <p:cNvSpPr/>
              <p:nvPr/>
            </p:nvSpPr>
            <p:spPr>
              <a:xfrm>
                <a:off x="10591800" y="238592"/>
                <a:ext cx="5486400" cy="990600"/>
              </a:xfrm>
              <a:prstGeom prst="plaque">
                <a:avLst/>
              </a:prstGeom>
              <a:solidFill>
                <a:srgbClr val="F89A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Hoàng đế</a:t>
                </a:r>
              </a:p>
            </p:txBody>
          </p:sp>
          <p:sp>
            <p:nvSpPr>
              <p:cNvPr id="9" name="Plaque 8">
                <a:extLst>
                  <a:ext uri="{FF2B5EF4-FFF2-40B4-BE49-F238E27FC236}">
                    <a16:creationId xmlns:a16="http://schemas.microsoft.com/office/drawing/2014/main" id="{E82354F4-B99A-1512-B43B-563388D76A5D}"/>
                  </a:ext>
                </a:extLst>
              </p:cNvPr>
              <p:cNvSpPr/>
              <p:nvPr/>
            </p:nvSpPr>
            <p:spPr>
              <a:xfrm>
                <a:off x="10591800" y="1676400"/>
                <a:ext cx="5486400" cy="1371600"/>
              </a:xfrm>
              <a:prstGeom prst="plaque">
                <a:avLst/>
              </a:prstGeom>
              <a:solidFill>
                <a:srgbClr val="F89A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cơ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ương</a:t>
                </a:r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Plaque 9">
                <a:extLst>
                  <a:ext uri="{FF2B5EF4-FFF2-40B4-BE49-F238E27FC236}">
                    <a16:creationId xmlns:a16="http://schemas.microsoft.com/office/drawing/2014/main" id="{58649BA6-D42F-0350-1817-18B998DBA1DF}"/>
                  </a:ext>
                </a:extLst>
              </p:cNvPr>
              <p:cNvSpPr/>
              <p:nvPr/>
            </p:nvSpPr>
            <p:spPr>
              <a:xfrm>
                <a:off x="10591800" y="3495208"/>
                <a:ext cx="5486400" cy="1371600"/>
              </a:xfrm>
              <a:prstGeom prst="plaque">
                <a:avLst/>
              </a:prstGeom>
              <a:solidFill>
                <a:srgbClr val="8ED4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Đạo/ Thừa tuyên</a:t>
                </a:r>
              </a:p>
              <a:p>
                <a:pPr algn="ctr">
                  <a:lnSpc>
                    <a:spcPts val="5000"/>
                  </a:lnSpc>
                </a:pPr>
                <a:r>
                  <a:rPr lang="en-US"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(Đô ti, Thừa ti, Hiến ti)</a:t>
                </a:r>
              </a:p>
            </p:txBody>
          </p:sp>
          <p:sp>
            <p:nvSpPr>
              <p:cNvPr id="11" name="Plaque 10">
                <a:extLst>
                  <a:ext uri="{FF2B5EF4-FFF2-40B4-BE49-F238E27FC236}">
                    <a16:creationId xmlns:a16="http://schemas.microsoft.com/office/drawing/2014/main" id="{72156F98-B234-E795-5053-E30B7CBA4B5F}"/>
                  </a:ext>
                </a:extLst>
              </p:cNvPr>
              <p:cNvSpPr/>
              <p:nvPr/>
            </p:nvSpPr>
            <p:spPr>
              <a:xfrm>
                <a:off x="10591800" y="5314016"/>
                <a:ext cx="5486400" cy="990600"/>
              </a:xfrm>
              <a:prstGeom prst="plaque">
                <a:avLst/>
              </a:prstGeom>
              <a:solidFill>
                <a:srgbClr val="8ED4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Phủ</a:t>
                </a:r>
              </a:p>
            </p:txBody>
          </p:sp>
          <p:sp>
            <p:nvSpPr>
              <p:cNvPr id="12" name="Plaque 11">
                <a:extLst>
                  <a:ext uri="{FF2B5EF4-FFF2-40B4-BE49-F238E27FC236}">
                    <a16:creationId xmlns:a16="http://schemas.microsoft.com/office/drawing/2014/main" id="{F472A938-5D7E-CFBA-5F91-214F5979E9AD}"/>
                  </a:ext>
                </a:extLst>
              </p:cNvPr>
              <p:cNvSpPr/>
              <p:nvPr/>
            </p:nvSpPr>
            <p:spPr>
              <a:xfrm>
                <a:off x="10591800" y="6751824"/>
                <a:ext cx="5486400" cy="990600"/>
              </a:xfrm>
              <a:prstGeom prst="plaque">
                <a:avLst/>
              </a:prstGeom>
              <a:solidFill>
                <a:srgbClr val="8ED4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Huyện</a:t>
                </a:r>
              </a:p>
            </p:txBody>
          </p:sp>
          <p:sp>
            <p:nvSpPr>
              <p:cNvPr id="13" name="Plaque 12">
                <a:extLst>
                  <a:ext uri="{FF2B5EF4-FFF2-40B4-BE49-F238E27FC236}">
                    <a16:creationId xmlns:a16="http://schemas.microsoft.com/office/drawing/2014/main" id="{167B72A6-8B47-C1B9-5557-89495D04EE56}"/>
                  </a:ext>
                </a:extLst>
              </p:cNvPr>
              <p:cNvSpPr/>
              <p:nvPr/>
            </p:nvSpPr>
            <p:spPr>
              <a:xfrm>
                <a:off x="10591800" y="8189632"/>
                <a:ext cx="5486400" cy="990600"/>
              </a:xfrm>
              <a:prstGeom prst="plaque">
                <a:avLst/>
              </a:prstGeom>
              <a:solidFill>
                <a:srgbClr val="8ED4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Xã/thôn/sách/động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340786B-09D8-B05B-1949-5175E82CAFEB}"/>
                  </a:ext>
                </a:extLst>
              </p:cNvPr>
              <p:cNvCxnSpPr>
                <a:stCxn id="8" idx="2"/>
                <a:endCxn id="9" idx="0"/>
              </p:cNvCxnSpPr>
              <p:nvPr/>
            </p:nvCxnSpPr>
            <p:spPr>
              <a:xfrm>
                <a:off x="13335000" y="1229192"/>
                <a:ext cx="0" cy="447208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ight Brace 14">
                <a:extLst>
                  <a:ext uri="{FF2B5EF4-FFF2-40B4-BE49-F238E27FC236}">
                    <a16:creationId xmlns:a16="http://schemas.microsoft.com/office/drawing/2014/main" id="{86D7E14D-F911-A524-B323-1169C5BC1B52}"/>
                  </a:ext>
                </a:extLst>
              </p:cNvPr>
              <p:cNvSpPr/>
              <p:nvPr/>
            </p:nvSpPr>
            <p:spPr>
              <a:xfrm>
                <a:off x="16141799" y="305734"/>
                <a:ext cx="608022" cy="2671510"/>
              </a:xfrm>
              <a:prstGeom prst="rightBrace">
                <a:avLst>
                  <a:gd name="adj1" fmla="val 29202"/>
                  <a:gd name="adj2" fmla="val 47861"/>
                </a:avLst>
              </a:prstGeom>
              <a:ln w="57150">
                <a:solidFill>
                  <a:srgbClr val="E96E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0E59A7-AA1D-C2D8-48A4-7C23F71A47B5}"/>
                  </a:ext>
                </a:extLst>
              </p:cNvPr>
              <p:cNvSpPr txBox="1"/>
              <p:nvPr/>
            </p:nvSpPr>
            <p:spPr>
              <a:xfrm>
                <a:off x="16550491" y="883782"/>
                <a:ext cx="1889909" cy="1478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 ƯƠNG</a:t>
                </a:r>
              </a:p>
            </p:txBody>
          </p:sp>
          <p:sp>
            <p:nvSpPr>
              <p:cNvPr id="17" name="Right Brace 16">
                <a:extLst>
                  <a:ext uri="{FF2B5EF4-FFF2-40B4-BE49-F238E27FC236}">
                    <a16:creationId xmlns:a16="http://schemas.microsoft.com/office/drawing/2014/main" id="{26E7D6B9-010F-E228-914C-AC38E6C1A851}"/>
                  </a:ext>
                </a:extLst>
              </p:cNvPr>
              <p:cNvSpPr/>
              <p:nvPr/>
            </p:nvSpPr>
            <p:spPr>
              <a:xfrm>
                <a:off x="16068580" y="3495208"/>
                <a:ext cx="771619" cy="5685024"/>
              </a:xfrm>
              <a:prstGeom prst="rightBrace">
                <a:avLst>
                  <a:gd name="adj1" fmla="val 24264"/>
                  <a:gd name="adj2" fmla="val 47861"/>
                </a:avLst>
              </a:prstGeom>
              <a:ln w="57150">
                <a:solidFill>
                  <a:srgbClr val="467A8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F9ACC0-4F64-9007-5DB4-EF49EEF13C7F}"/>
                  </a:ext>
                </a:extLst>
              </p:cNvPr>
              <p:cNvSpPr txBox="1"/>
              <p:nvPr/>
            </p:nvSpPr>
            <p:spPr>
              <a:xfrm>
                <a:off x="16840199" y="5509265"/>
                <a:ext cx="2133601" cy="1478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200">
                    <a:latin typeface="Arial" panose="020B0604020202020204" pitchFamily="34" charset="0"/>
                    <a:cs typeface="Arial" panose="020B0604020202020204" pitchFamily="34" charset="0"/>
                  </a:rPr>
                  <a:t>ĐỊA PHƯƠNG</a:t>
                </a:r>
                <a:endPara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D74EA4-0420-F5D0-B61C-7E3DA1FE531F}"/>
                  </a:ext>
                </a:extLst>
              </p:cNvPr>
              <p:cNvSpPr txBox="1"/>
              <p:nvPr/>
            </p:nvSpPr>
            <p:spPr>
              <a:xfrm>
                <a:off x="9499132" y="9364869"/>
                <a:ext cx="8300990" cy="739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200" b="1">
                    <a:latin typeface="Arial" panose="020B0604020202020204" pitchFamily="34" charset="0"/>
                    <a:cs typeface="Arial" panose="020B0604020202020204" pitchFamily="34" charset="0"/>
                  </a:rPr>
                  <a:t>Hình 2. </a:t>
                </a:r>
                <a:r>
                  <a:rPr lang="en-US" sz="3200">
                    <a:latin typeface="Arial" panose="020B0604020202020204" pitchFamily="34" charset="0"/>
                    <a:cs typeface="Arial" panose="020B0604020202020204" pitchFamily="34" charset="0"/>
                  </a:rPr>
                  <a:t>Sơ đồ tổ chức nhà nước thời Lê sơ</a:t>
                </a:r>
                <a:endPara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FD2D7659-EB47-233E-FCBF-F504F49D72A2}"/>
                </a:ext>
              </a:extLst>
            </p:cNvPr>
            <p:cNvCxnSpPr/>
            <p:nvPr/>
          </p:nvCxnSpPr>
          <p:spPr>
            <a:xfrm>
              <a:off x="12675068" y="3048000"/>
              <a:ext cx="0" cy="44720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68000E5-6C52-D7C0-C13B-007CFDE52E7D}"/>
                </a:ext>
              </a:extLst>
            </p:cNvPr>
            <p:cNvCxnSpPr/>
            <p:nvPr/>
          </p:nvCxnSpPr>
          <p:spPr>
            <a:xfrm>
              <a:off x="12690050" y="4866808"/>
              <a:ext cx="0" cy="44720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58D719E-2B26-30D5-F959-982FAFD3EE45}"/>
                </a:ext>
              </a:extLst>
            </p:cNvPr>
            <p:cNvCxnSpPr/>
            <p:nvPr/>
          </p:nvCxnSpPr>
          <p:spPr>
            <a:xfrm>
              <a:off x="12690050" y="6304616"/>
              <a:ext cx="0" cy="44720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CB8C1C1-1771-8106-0A9D-326EF2D0F5E8}"/>
                </a:ext>
              </a:extLst>
            </p:cNvPr>
            <p:cNvCxnSpPr/>
            <p:nvPr/>
          </p:nvCxnSpPr>
          <p:spPr>
            <a:xfrm>
              <a:off x="12690050" y="7742424"/>
              <a:ext cx="0" cy="44720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3619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47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D2AA55-B895-81AA-32D0-B480FE82E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67" y="427835"/>
            <a:ext cx="17094666" cy="94313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7E0C50-F14F-4A32-537E-AF4C6EE24986}"/>
              </a:ext>
            </a:extLst>
          </p:cNvPr>
          <p:cNvSpPr txBox="1"/>
          <p:nvPr/>
        </p:nvSpPr>
        <p:spPr>
          <a:xfrm>
            <a:off x="1219199" y="1858826"/>
            <a:ext cx="158496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Thời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gian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TK X – TK XIX.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DA592213-5401-55B7-FDE1-573E0C26F77E}"/>
              </a:ext>
            </a:extLst>
          </p:cNvPr>
          <p:cNvSpPr txBox="1"/>
          <p:nvPr/>
        </p:nvSpPr>
        <p:spPr>
          <a:xfrm>
            <a:off x="5500685" y="952500"/>
            <a:ext cx="728662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5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5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5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5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endParaRPr lang="en-US" sz="5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8621929-4D7F-4409-A6E6-1AD573A57865}"/>
              </a:ext>
            </a:extLst>
          </p:cNvPr>
          <p:cNvCxnSpPr/>
          <p:nvPr/>
        </p:nvCxnSpPr>
        <p:spPr>
          <a:xfrm>
            <a:off x="1371599" y="5493244"/>
            <a:ext cx="15697200" cy="0"/>
          </a:xfrm>
          <a:prstGeom prst="straightConnector1">
            <a:avLst/>
          </a:prstGeom>
          <a:ln w="57150">
            <a:solidFill>
              <a:srgbClr val="E96E1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1AE63F-005D-19C8-E37E-C93748902C02}"/>
              </a:ext>
            </a:extLst>
          </p:cNvPr>
          <p:cNvGrpSpPr/>
          <p:nvPr/>
        </p:nvGrpSpPr>
        <p:grpSpPr>
          <a:xfrm>
            <a:off x="773524" y="6049826"/>
            <a:ext cx="5781086" cy="3589474"/>
            <a:chOff x="773524" y="6438900"/>
            <a:chExt cx="5781086" cy="358947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41EF678-3EDC-621A-29B6-61137E867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81677" y="6438902"/>
              <a:ext cx="2193094" cy="2193094"/>
            </a:xfrm>
            <a:prstGeom prst="rect">
              <a:avLst/>
            </a:prstGeom>
          </p:spPr>
        </p:pic>
        <p:pic>
          <p:nvPicPr>
            <p:cNvPr id="30" name="Picture 29" descr="A statue of a person holding a torch&#10;&#10;Description automatically generated with low confidence">
              <a:extLst>
                <a:ext uri="{FF2B5EF4-FFF2-40B4-BE49-F238E27FC236}">
                  <a16:creationId xmlns:a16="http://schemas.microsoft.com/office/drawing/2014/main" id="{8F50473E-18C5-BBF1-82AC-59AC99C22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384" y="6438900"/>
              <a:ext cx="1644821" cy="219309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1F360A-95B8-502F-0296-A3B0E8460855}"/>
                </a:ext>
              </a:extLst>
            </p:cNvPr>
            <p:cNvSpPr txBox="1"/>
            <p:nvPr/>
          </p:nvSpPr>
          <p:spPr>
            <a:xfrm>
              <a:off x="773524" y="8538222"/>
              <a:ext cx="5781086" cy="14901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i="1">
                  <a:latin typeface="Arial" panose="020B0604020202020204" pitchFamily="34" charset="0"/>
                  <a:cs typeface="Arial" panose="020B0604020202020204" pitchFamily="34" charset="0"/>
                </a:rPr>
                <a:t>Thời Đinh – Tiền Lê: </a:t>
              </a: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Tiếp thu và xây dựng mô hình</a:t>
              </a:r>
              <a:endParaRPr lang="en-US" sz="32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8D96138-866E-112D-9D66-F27AE243BE5B}"/>
              </a:ext>
            </a:extLst>
          </p:cNvPr>
          <p:cNvGrpSpPr/>
          <p:nvPr/>
        </p:nvGrpSpPr>
        <p:grpSpPr>
          <a:xfrm>
            <a:off x="6977867" y="6049826"/>
            <a:ext cx="4484663" cy="3631826"/>
            <a:chOff x="1246931" y="6418130"/>
            <a:chExt cx="4484663" cy="363182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5030059-C215-2299-9EC2-792E81DBF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6071" y="6438902"/>
              <a:ext cx="1644306" cy="219309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3374581-EE8B-D1DD-7567-89BB1BB23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72034" y="6418130"/>
              <a:ext cx="1550420" cy="219309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2691735-33B4-9054-1480-3F6CDA0DB3A5}"/>
                </a:ext>
              </a:extLst>
            </p:cNvPr>
            <p:cNvSpPr txBox="1"/>
            <p:nvPr/>
          </p:nvSpPr>
          <p:spPr>
            <a:xfrm>
              <a:off x="1246931" y="8559804"/>
              <a:ext cx="4484663" cy="14901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i="1">
                  <a:latin typeface="Arial" panose="020B0604020202020204" pitchFamily="34" charset="0"/>
                  <a:cs typeface="Arial" panose="020B0604020202020204" pitchFamily="34" charset="0"/>
                </a:rPr>
                <a:t>Thời Lý – Trần: </a:t>
              </a: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Ngày càng hoàn thiện hơn</a:t>
              </a:r>
              <a:endParaRPr lang="en-US" sz="32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0BDE190-312C-9B0C-3377-584F74A417BB}"/>
              </a:ext>
            </a:extLst>
          </p:cNvPr>
          <p:cNvGrpSpPr/>
          <p:nvPr/>
        </p:nvGrpSpPr>
        <p:grpSpPr>
          <a:xfrm>
            <a:off x="12935810" y="6070599"/>
            <a:ext cx="3931748" cy="3568701"/>
            <a:chOff x="1635806" y="6418131"/>
            <a:chExt cx="3931748" cy="356870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187F59D-1DE0-CDAB-4132-D34166DE6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7110" y="6418131"/>
              <a:ext cx="1644306" cy="21930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DF35340-9291-06DD-F778-74BA4848AB96}"/>
                </a:ext>
              </a:extLst>
            </p:cNvPr>
            <p:cNvSpPr txBox="1"/>
            <p:nvPr/>
          </p:nvSpPr>
          <p:spPr>
            <a:xfrm>
              <a:off x="1635806" y="8496680"/>
              <a:ext cx="3931748" cy="14901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i="1">
                  <a:latin typeface="Arial" panose="020B0604020202020204" pitchFamily="34" charset="0"/>
                  <a:cs typeface="Arial" panose="020B0604020202020204" pitchFamily="34" charset="0"/>
                </a:rPr>
                <a:t>Thời Lê sơ: 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đạt đến đỉnh cao</a:t>
              </a:r>
              <a:endParaRPr lang="en-US" sz="3200"/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F157EDE-7390-6C0C-A747-BFCC5E4BEC20}"/>
              </a:ext>
            </a:extLst>
          </p:cNvPr>
          <p:cNvSpPr/>
          <p:nvPr/>
        </p:nvSpPr>
        <p:spPr>
          <a:xfrm>
            <a:off x="2438400" y="5016074"/>
            <a:ext cx="2451334" cy="954339"/>
          </a:xfrm>
          <a:prstGeom prst="roundRect">
            <a:avLst/>
          </a:prstGeom>
          <a:solidFill>
            <a:srgbClr val="8ED4D4"/>
          </a:solidFill>
          <a:ln w="57150">
            <a:solidFill>
              <a:srgbClr val="8ED4D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TK X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1E03711-026F-63BA-ADCF-49D132046E74}"/>
              </a:ext>
            </a:extLst>
          </p:cNvPr>
          <p:cNvSpPr/>
          <p:nvPr/>
        </p:nvSpPr>
        <p:spPr>
          <a:xfrm>
            <a:off x="7918332" y="5016073"/>
            <a:ext cx="2451334" cy="954339"/>
          </a:xfrm>
          <a:prstGeom prst="roundRect">
            <a:avLst/>
          </a:prstGeom>
          <a:solidFill>
            <a:srgbClr val="8ED4D4"/>
          </a:solidFill>
          <a:ln w="57150">
            <a:solidFill>
              <a:srgbClr val="8ED4D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 XI - XIII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4058759-808C-8ADE-302C-3493F2F20F60}"/>
              </a:ext>
            </a:extLst>
          </p:cNvPr>
          <p:cNvSpPr/>
          <p:nvPr/>
        </p:nvSpPr>
        <p:spPr>
          <a:xfrm>
            <a:off x="13563600" y="5016074"/>
            <a:ext cx="2451334" cy="954339"/>
          </a:xfrm>
          <a:prstGeom prst="roundRect">
            <a:avLst/>
          </a:prstGeom>
          <a:solidFill>
            <a:srgbClr val="8ED4D4"/>
          </a:solidFill>
          <a:ln w="57150">
            <a:solidFill>
              <a:srgbClr val="8ED4D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 XV</a:t>
            </a:r>
          </a:p>
        </p:txBody>
      </p:sp>
    </p:spTree>
    <p:extLst>
      <p:ext uri="{BB962C8B-B14F-4D97-AF65-F5344CB8AC3E}">
        <p14:creationId xmlns:p14="http://schemas.microsoft.com/office/powerpoint/2010/main" val="4041385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47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D2AA55-B895-81AA-32D0-B480FE82E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67" y="427835"/>
            <a:ext cx="17094666" cy="94313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FCAF53-7C61-54E2-785A-5887186B6279}"/>
              </a:ext>
            </a:extLst>
          </p:cNvPr>
          <p:cNvSpPr txBox="1"/>
          <p:nvPr/>
        </p:nvSpPr>
        <p:spPr>
          <a:xfrm>
            <a:off x="832351" y="4889966"/>
            <a:ext cx="524996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4400" b="1" i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 điểm chung</a:t>
            </a:r>
            <a:endParaRPr lang="en-US" sz="4400" b="1" i="1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1DD992A-FEE1-BD7F-DB25-08B70D438EFB}"/>
              </a:ext>
            </a:extLst>
          </p:cNvPr>
          <p:cNvSpPr/>
          <p:nvPr/>
        </p:nvSpPr>
        <p:spPr>
          <a:xfrm>
            <a:off x="7290223" y="726441"/>
            <a:ext cx="3875904" cy="89108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Vua/Hoàng đế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F6BA432-7EAA-7B04-A8CD-319E93CAF7C1}"/>
              </a:ext>
            </a:extLst>
          </p:cNvPr>
          <p:cNvSpPr/>
          <p:nvPr/>
        </p:nvSpPr>
        <p:spPr>
          <a:xfrm>
            <a:off x="3951197" y="2641583"/>
            <a:ext cx="2918016" cy="105768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cơ quan</a:t>
            </a:r>
            <a:endParaRPr lang="en-US" sz="3200" b="1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ECC1779-AA69-C20E-5D68-203A9D6C7C90}"/>
              </a:ext>
            </a:extLst>
          </p:cNvPr>
          <p:cNvSpPr/>
          <p:nvPr/>
        </p:nvSpPr>
        <p:spPr>
          <a:xfrm>
            <a:off x="10476426" y="2641583"/>
            <a:ext cx="4566178" cy="105768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lại trung ương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9C85C48-7DC3-EBF7-0227-DA1530E3EE06}"/>
              </a:ext>
            </a:extLst>
          </p:cNvPr>
          <p:cNvSpPr/>
          <p:nvPr/>
        </p:nvSpPr>
        <p:spPr>
          <a:xfrm>
            <a:off x="6645141" y="6313370"/>
            <a:ext cx="4990144" cy="82296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Phủ</a:t>
            </a:r>
            <a:endParaRPr lang="en-US" sz="3200" b="1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ED7DBE9-4DE1-5048-1C1B-3326D1F55351}"/>
              </a:ext>
            </a:extLst>
          </p:cNvPr>
          <p:cNvSpPr/>
          <p:nvPr/>
        </p:nvSpPr>
        <p:spPr>
          <a:xfrm>
            <a:off x="6643712" y="4747577"/>
            <a:ext cx="4990144" cy="123110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5000"/>
              </a:lnSpc>
            </a:pP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tuyên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5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Đô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A3CAB2B-1618-69A9-9403-7AB15935F049}"/>
              </a:ext>
            </a:extLst>
          </p:cNvPr>
          <p:cNvGrpSpPr/>
          <p:nvPr/>
        </p:nvGrpSpPr>
        <p:grpSpPr>
          <a:xfrm>
            <a:off x="5410205" y="1617526"/>
            <a:ext cx="7391395" cy="1041375"/>
            <a:chOff x="4438738" y="2364484"/>
            <a:chExt cx="9296402" cy="1181143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EDB3D37-FE46-57C7-DB6E-057E924D85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72294" y="2364484"/>
              <a:ext cx="3" cy="60569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A60EF10-7E1B-E2D6-4AA5-153B102D1A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8738" y="2970174"/>
              <a:ext cx="9296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0AEBE3D-794B-A863-DC4B-B8C78C52D218}"/>
                </a:ext>
              </a:extLst>
            </p:cNvPr>
            <p:cNvCxnSpPr>
              <a:cxnSpLocks/>
            </p:cNvCxnSpPr>
            <p:nvPr/>
          </p:nvCxnSpPr>
          <p:spPr>
            <a:xfrm>
              <a:off x="4438739" y="2955337"/>
              <a:ext cx="0" cy="57374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4A7EF6B-0ABC-849D-D27E-BD0B5863D984}"/>
                </a:ext>
              </a:extLst>
            </p:cNvPr>
            <p:cNvCxnSpPr>
              <a:cxnSpLocks/>
            </p:cNvCxnSpPr>
            <p:nvPr/>
          </p:nvCxnSpPr>
          <p:spPr>
            <a:xfrm>
              <a:off x="13735138" y="2970174"/>
              <a:ext cx="0" cy="57545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51F0262-4C2E-7FD1-F58A-04D7DA8C1902}"/>
              </a:ext>
            </a:extLst>
          </p:cNvPr>
          <p:cNvCxnSpPr>
            <a:cxnSpLocks/>
            <a:stCxn id="48" idx="0"/>
            <a:endCxn id="49" idx="2"/>
          </p:cNvCxnSpPr>
          <p:nvPr/>
        </p:nvCxnSpPr>
        <p:spPr>
          <a:xfrm flipH="1" flipV="1">
            <a:off x="9138784" y="5978684"/>
            <a:ext cx="1429" cy="33468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D9D14F9-87DD-8B89-EFEA-2857D2BE96FB}"/>
              </a:ext>
            </a:extLst>
          </p:cNvPr>
          <p:cNvGrpSpPr/>
          <p:nvPr/>
        </p:nvGrpSpPr>
        <p:grpSpPr>
          <a:xfrm>
            <a:off x="1925960" y="821775"/>
            <a:ext cx="1919956" cy="3674251"/>
            <a:chOff x="939558" y="1316851"/>
            <a:chExt cx="1919956" cy="3674251"/>
          </a:xfrm>
        </p:grpSpPr>
        <p:sp>
          <p:nvSpPr>
            <p:cNvPr id="57" name="Left Brace 56">
              <a:extLst>
                <a:ext uri="{FF2B5EF4-FFF2-40B4-BE49-F238E27FC236}">
                  <a16:creationId xmlns:a16="http://schemas.microsoft.com/office/drawing/2014/main" id="{CDE90756-DCC4-AED4-2EC4-6190BD0BF11B}"/>
                </a:ext>
              </a:extLst>
            </p:cNvPr>
            <p:cNvSpPr/>
            <p:nvPr/>
          </p:nvSpPr>
          <p:spPr>
            <a:xfrm>
              <a:off x="2209800" y="1316851"/>
              <a:ext cx="649714" cy="3674251"/>
            </a:xfrm>
            <a:prstGeom prst="leftBrace">
              <a:avLst>
                <a:gd name="adj1" fmla="val 48830"/>
                <a:gd name="adj2" fmla="val 50000"/>
              </a:avLst>
            </a:prstGeom>
            <a:ln w="57150">
              <a:solidFill>
                <a:srgbClr val="D658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B55FD72-8499-E350-BAAE-0F347EA3D795}"/>
                </a:ext>
              </a:extLst>
            </p:cNvPr>
            <p:cNvSpPr txBox="1"/>
            <p:nvPr/>
          </p:nvSpPr>
          <p:spPr>
            <a:xfrm>
              <a:off x="939558" y="2447896"/>
              <a:ext cx="1310356" cy="1478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Trung ương</a:t>
              </a:r>
              <a:endParaRPr lang="en-US" sz="320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6946E9A-C534-148C-AB08-41B703838F1F}"/>
              </a:ext>
            </a:extLst>
          </p:cNvPr>
          <p:cNvGrpSpPr/>
          <p:nvPr/>
        </p:nvGrpSpPr>
        <p:grpSpPr>
          <a:xfrm>
            <a:off x="12759515" y="4871044"/>
            <a:ext cx="2861485" cy="4787126"/>
            <a:chOff x="15470381" y="6156960"/>
            <a:chExt cx="2861485" cy="4787126"/>
          </a:xfrm>
        </p:grpSpPr>
        <p:sp>
          <p:nvSpPr>
            <p:cNvPr id="60" name="Left Brace 59">
              <a:extLst>
                <a:ext uri="{FF2B5EF4-FFF2-40B4-BE49-F238E27FC236}">
                  <a16:creationId xmlns:a16="http://schemas.microsoft.com/office/drawing/2014/main" id="{03122DDA-CC63-AEBC-8004-304B821AFF0B}"/>
                </a:ext>
              </a:extLst>
            </p:cNvPr>
            <p:cNvSpPr/>
            <p:nvPr/>
          </p:nvSpPr>
          <p:spPr>
            <a:xfrm flipH="1">
              <a:off x="15470381" y="6156960"/>
              <a:ext cx="422900" cy="4787126"/>
            </a:xfrm>
            <a:prstGeom prst="leftBrace">
              <a:avLst>
                <a:gd name="adj1" fmla="val 41737"/>
                <a:gd name="adj2" fmla="val 50000"/>
              </a:avLst>
            </a:prstGeom>
            <a:ln w="57150">
              <a:solidFill>
                <a:srgbClr val="D658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27B7020-F3A5-34D2-6AD2-8D96EAA61ACF}"/>
                </a:ext>
              </a:extLst>
            </p:cNvPr>
            <p:cNvSpPr txBox="1"/>
            <p:nvPr/>
          </p:nvSpPr>
          <p:spPr>
            <a:xfrm>
              <a:off x="16503066" y="7760635"/>
              <a:ext cx="1828800" cy="1478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lang="en-US" sz="32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ịa phương</a:t>
              </a:r>
              <a:endParaRPr lang="en-US" sz="320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DC7BE82-0EFD-B81D-37B5-72745EFEBB4A}"/>
              </a:ext>
            </a:extLst>
          </p:cNvPr>
          <p:cNvCxnSpPr/>
          <p:nvPr/>
        </p:nvCxnSpPr>
        <p:spPr>
          <a:xfrm>
            <a:off x="11166127" y="1171984"/>
            <a:ext cx="139119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D73E93E1-C336-455F-7FDE-DBAEEF407C18}"/>
              </a:ext>
            </a:extLst>
          </p:cNvPr>
          <p:cNvSpPr txBox="1"/>
          <p:nvPr/>
        </p:nvSpPr>
        <p:spPr>
          <a:xfrm>
            <a:off x="12578812" y="464682"/>
            <a:ext cx="4566188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Nắm mọi quyền hành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Cha truyền con nối</a:t>
            </a:r>
            <a:endParaRPr lang="en-US" sz="320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79D1E0E-338A-B81D-6C2C-67059F929481}"/>
              </a:ext>
            </a:extLst>
          </p:cNvPr>
          <p:cNvGrpSpPr/>
          <p:nvPr/>
        </p:nvGrpSpPr>
        <p:grpSpPr>
          <a:xfrm flipV="1">
            <a:off x="5410205" y="3679538"/>
            <a:ext cx="7391392" cy="1057679"/>
            <a:chOff x="4438738" y="2213188"/>
            <a:chExt cx="9296403" cy="9771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E84D080-9F8B-BA03-3022-E24CBDBE2F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72296" y="2213188"/>
              <a:ext cx="1" cy="44375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48811CB-255B-6F83-60CE-E137074884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8738" y="2645410"/>
              <a:ext cx="9296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9E68672-9B9C-8964-04D6-04F6ED55D5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8738" y="2656944"/>
              <a:ext cx="1" cy="533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DEA56D6-5737-859A-BC63-ED2DD68B8EB6}"/>
                </a:ext>
              </a:extLst>
            </p:cNvPr>
            <p:cNvCxnSpPr>
              <a:cxnSpLocks/>
            </p:cNvCxnSpPr>
            <p:nvPr/>
          </p:nvCxnSpPr>
          <p:spPr>
            <a:xfrm>
              <a:off x="13735141" y="2628900"/>
              <a:ext cx="0" cy="56144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14EC9B59-23E2-63FC-77F2-A091FDD05F77}"/>
              </a:ext>
            </a:extLst>
          </p:cNvPr>
          <p:cNvSpPr txBox="1"/>
          <p:nvPr/>
        </p:nvSpPr>
        <p:spPr>
          <a:xfrm>
            <a:off x="6743846" y="2753232"/>
            <a:ext cx="367441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Giúp việc cho vua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FCCA4E32-0544-ACB8-D8D6-9D23B132D52A}"/>
              </a:ext>
            </a:extLst>
          </p:cNvPr>
          <p:cNvSpPr/>
          <p:nvPr/>
        </p:nvSpPr>
        <p:spPr>
          <a:xfrm>
            <a:off x="6643711" y="7493876"/>
            <a:ext cx="4990144" cy="82296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Huyện</a:t>
            </a:r>
            <a:endParaRPr lang="en-US" sz="3200" b="1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DCDBDB27-56E6-B8AC-34F6-8FA302B26148}"/>
              </a:ext>
            </a:extLst>
          </p:cNvPr>
          <p:cNvSpPr/>
          <p:nvPr/>
        </p:nvSpPr>
        <p:spPr>
          <a:xfrm>
            <a:off x="6643711" y="8651522"/>
            <a:ext cx="4990144" cy="82296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Xã/thôn/sách/động</a:t>
            </a:r>
            <a:endParaRPr lang="en-US" sz="3200" b="1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A1BB55E5-7A31-FB2F-F76F-92724C2FFFB1}"/>
              </a:ext>
            </a:extLst>
          </p:cNvPr>
          <p:cNvCxnSpPr>
            <a:cxnSpLocks/>
            <a:stCxn id="82" idx="0"/>
            <a:endCxn id="48" idx="2"/>
          </p:cNvCxnSpPr>
          <p:nvPr/>
        </p:nvCxnSpPr>
        <p:spPr>
          <a:xfrm flipV="1">
            <a:off x="9138783" y="7136330"/>
            <a:ext cx="1430" cy="35754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6B1D736-32DA-880A-5A17-9CC76E2CEFFB}"/>
              </a:ext>
            </a:extLst>
          </p:cNvPr>
          <p:cNvCxnSpPr>
            <a:cxnSpLocks/>
          </p:cNvCxnSpPr>
          <p:nvPr/>
        </p:nvCxnSpPr>
        <p:spPr>
          <a:xfrm flipV="1">
            <a:off x="9138783" y="8327872"/>
            <a:ext cx="1430" cy="35754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B40241FE-C4CB-010C-D47A-58287FBE3158}"/>
              </a:ext>
            </a:extLst>
          </p:cNvPr>
          <p:cNvSpPr txBox="1"/>
          <p:nvPr/>
        </p:nvSpPr>
        <p:spPr>
          <a:xfrm>
            <a:off x="2407898" y="6696959"/>
            <a:ext cx="3674413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Đặt các chức quan đứng đầu</a:t>
            </a:r>
            <a:endParaRPr lang="en-US" sz="320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513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4" grpId="0" animBg="1"/>
      <p:bldP spid="45" grpId="0" animBg="1"/>
      <p:bldP spid="47" grpId="0" animBg="1"/>
      <p:bldP spid="48" grpId="0" animBg="1"/>
      <p:bldP spid="49" grpId="0" animBg="1"/>
      <p:bldP spid="63" grpId="0"/>
      <p:bldP spid="75" grpId="0"/>
      <p:bldP spid="82" grpId="0" animBg="1"/>
      <p:bldP spid="83" grpId="0" animBg="1"/>
      <p:bldP spid="9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13 - Công cuộc xây dựng và bảo vệ đất nước thời Ngô, Đinh, Tiền Lê (939 - 1009)</Template>
  <TotalTime>2818</TotalTime>
  <Words>3585</Words>
  <Application>Microsoft Office PowerPoint</Application>
  <PresentationFormat>Custom</PresentationFormat>
  <Paragraphs>362</Paragraphs>
  <Slides>69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7" baseType="lpstr">
      <vt:lpstr>Arial</vt:lpstr>
      <vt:lpstr>Arial</vt:lpstr>
      <vt:lpstr>Wingdings</vt:lpstr>
      <vt:lpstr>Noto Sans Symbols</vt:lpstr>
      <vt:lpstr>Calibri</vt:lpstr>
      <vt:lpstr>SimSun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FPT SHOP</cp:lastModifiedBy>
  <cp:revision>54</cp:revision>
  <dcterms:created xsi:type="dcterms:W3CDTF">2022-12-01T06:32:22Z</dcterms:created>
  <dcterms:modified xsi:type="dcterms:W3CDTF">2026-05-04T16:41:01Z</dcterms:modified>
  <dc:identifier>DAFBS5vraFU</dc:identifier>
</cp:coreProperties>
</file>