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9.svg" ContentType="image/svg+xml"/>
  <Override PartName="/ppt/media/image2.svg" ContentType="image/svg+xml"/>
  <Override PartName="/ppt/media/image21.svg" ContentType="image/svg+xml"/>
  <Override PartName="/ppt/media/image23.svg" ContentType="image/svg+xml"/>
  <Override PartName="/ppt/media/image27.svg" ContentType="image/svg+xml"/>
  <Override PartName="/ppt/media/image29.svg" ContentType="image/svg+xml"/>
  <Override PartName="/ppt/media/image38.svg" ContentType="image/svg+xml"/>
  <Override PartName="/ppt/media/image4.svg" ContentType="image/svg+xml"/>
  <Override PartName="/ppt/media/image5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338" r:id="rId13"/>
    <p:sldId id="373" r:id="rId14"/>
    <p:sldId id="339" r:id="rId15"/>
    <p:sldId id="340" r:id="rId16"/>
    <p:sldId id="341" r:id="rId17"/>
    <p:sldId id="342" r:id="rId18"/>
    <p:sldId id="374" r:id="rId19"/>
    <p:sldId id="343" r:id="rId20"/>
    <p:sldId id="344" r:id="rId21"/>
    <p:sldId id="371" r:id="rId22"/>
    <p:sldId id="372" r:id="rId23"/>
    <p:sldId id="345" r:id="rId24"/>
    <p:sldId id="347" r:id="rId25"/>
    <p:sldId id="348" r:id="rId26"/>
    <p:sldId id="349" r:id="rId27"/>
    <p:sldId id="350" r:id="rId28"/>
    <p:sldId id="353" r:id="rId29"/>
    <p:sldId id="354" r:id="rId30"/>
    <p:sldId id="355" r:id="rId31"/>
    <p:sldId id="363" r:id="rId32"/>
    <p:sldId id="271" r:id="rId33"/>
    <p:sldId id="364" r:id="rId34"/>
    <p:sldId id="356" r:id="rId35"/>
    <p:sldId id="366" r:id="rId36"/>
    <p:sldId id="358" r:id="rId37"/>
    <p:sldId id="365" r:id="rId38"/>
    <p:sldId id="359" r:id="rId39"/>
    <p:sldId id="360" r:id="rId40"/>
    <p:sldId id="361" r:id="rId41"/>
    <p:sldId id="362" r:id="rId42"/>
    <p:sldId id="375" r:id="rId43"/>
    <p:sldId id="367" r:id="rId44"/>
    <p:sldId id="376" r:id="rId45"/>
    <p:sldId id="369" r:id="rId46"/>
  </p:sldIdLst>
  <p:sldSz cx="18288000" cy="10287000"/>
  <p:notesSz cx="6858000" cy="9144000"/>
  <p:embeddedFontLst>
    <p:embeddedFont>
      <p:font typeface="1FTV HF Gesco"/>
      <p:regular r:id="rId50"/>
    </p:embeddedFont>
    <p:embeddedFont>
      <p:font typeface="Cabin Bold" panose="00000800000000000000"/>
      <p:bold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3" Type="http://schemas.openxmlformats.org/officeDocument/2006/relationships/image" Target="../media/image5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jpe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70.png"/><Relationship Id="rId11" Type="http://schemas.openxmlformats.org/officeDocument/2006/relationships/image" Target="../media/image69.png"/><Relationship Id="rId10" Type="http://schemas.openxmlformats.org/officeDocument/2006/relationships/image" Target="../media/image68.png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3" Type="http://schemas.openxmlformats.org/officeDocument/2006/relationships/image" Target="../media/image78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1" Type="http://schemas.openxmlformats.org/officeDocument/2006/relationships/image" Target="../media/image81.GIF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7.jpeg"/><Relationship Id="rId3" Type="http://schemas.openxmlformats.org/officeDocument/2006/relationships/image" Target="../media/image86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47800" y="489207"/>
            <a:ext cx="15743903" cy="93085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142526"/>
            <a:ext cx="18783822" cy="2144474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16" name="TextBox 2"/>
          <p:cNvSpPr txBox="1"/>
          <p:nvPr/>
        </p:nvSpPr>
        <p:spPr>
          <a:xfrm>
            <a:off x="694632" y="2628900"/>
            <a:ext cx="16898735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8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1103688" y="-27575"/>
            <a:ext cx="20495375" cy="1664303"/>
            <a:chOff x="-2237855" y="-18383"/>
            <a:chExt cx="20495375" cy="1664303"/>
          </a:xfrm>
        </p:grpSpPr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42320" y="-18383"/>
              <a:ext cx="7315200" cy="1645920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343400" y="-18383"/>
              <a:ext cx="7315200" cy="1645920"/>
            </a:xfrm>
            <a:prstGeom prst="rect">
              <a:avLst/>
            </a:prstGeom>
          </p:spPr>
        </p:pic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2237855" y="0"/>
              <a:ext cx="7315200" cy="1645920"/>
            </a:xfrm>
            <a:prstGeom prst="rect">
              <a:avLst/>
            </a:prstGeom>
          </p:spPr>
        </p:pic>
      </p:grpSp>
      <p:pic>
        <p:nvPicPr>
          <p:cNvPr id="21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862717"/>
            <a:ext cx="2133600" cy="3767948"/>
          </a:xfrm>
          <a:prstGeom prst="rect">
            <a:avLst/>
          </a:prstGeom>
        </p:spPr>
      </p:pic>
      <p:pic>
        <p:nvPicPr>
          <p:cNvPr id="22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06800" y="5956363"/>
            <a:ext cx="2011680" cy="367430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41948" y="3600450"/>
            <a:ext cx="13371238" cy="3086100"/>
            <a:chOff x="0" y="0"/>
            <a:chExt cx="352164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1643" cy="812800"/>
            </a:xfrm>
            <a:custGeom>
              <a:avLst/>
              <a:gdLst/>
              <a:ahLst/>
              <a:cxnLst/>
              <a:rect l="l" t="t" r="r" b="b"/>
              <a:pathLst>
                <a:path w="3521643" h="812800">
                  <a:moveTo>
                    <a:pt x="29529" y="0"/>
                  </a:moveTo>
                  <a:lnTo>
                    <a:pt x="3492114" y="0"/>
                  </a:lnTo>
                  <a:cubicBezTo>
                    <a:pt x="3499946" y="0"/>
                    <a:pt x="3507456" y="3111"/>
                    <a:pt x="3512994" y="8649"/>
                  </a:cubicBezTo>
                  <a:cubicBezTo>
                    <a:pt x="3518532" y="14187"/>
                    <a:pt x="3521643" y="21697"/>
                    <a:pt x="3521643" y="29529"/>
                  </a:cubicBezTo>
                  <a:lnTo>
                    <a:pt x="3521643" y="783271"/>
                  </a:lnTo>
                  <a:cubicBezTo>
                    <a:pt x="3521643" y="791103"/>
                    <a:pt x="3518532" y="798613"/>
                    <a:pt x="3512994" y="804151"/>
                  </a:cubicBezTo>
                  <a:cubicBezTo>
                    <a:pt x="3507456" y="809689"/>
                    <a:pt x="3499946" y="812800"/>
                    <a:pt x="3492114" y="812800"/>
                  </a:cubicBezTo>
                  <a:lnTo>
                    <a:pt x="29529" y="812800"/>
                  </a:lnTo>
                  <a:cubicBezTo>
                    <a:pt x="21697" y="812800"/>
                    <a:pt x="14187" y="809689"/>
                    <a:pt x="8649" y="804151"/>
                  </a:cubicBezTo>
                  <a:cubicBezTo>
                    <a:pt x="3111" y="798613"/>
                    <a:pt x="0" y="791103"/>
                    <a:pt x="0" y="783271"/>
                  </a:cubicBezTo>
                  <a:lnTo>
                    <a:pt x="0" y="29529"/>
                  </a:lnTo>
                  <a:cubicBezTo>
                    <a:pt x="0" y="21697"/>
                    <a:pt x="3111" y="14187"/>
                    <a:pt x="8649" y="8649"/>
                  </a:cubicBezTo>
                  <a:cubicBezTo>
                    <a:pt x="14187" y="3111"/>
                    <a:pt x="21697" y="0"/>
                    <a:pt x="29529" y="0"/>
                  </a:cubicBezTo>
                  <a:close/>
                </a:path>
              </a:pathLst>
            </a:custGeom>
            <a:solidFill>
              <a:srgbClr val="1AD5A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21643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27872" y="4048715"/>
            <a:ext cx="12432256" cy="198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0"/>
              </a:lnSpc>
            </a:pPr>
            <a:r>
              <a:rPr lang="en-US" sz="11635" b="1">
                <a:solidFill>
                  <a:srgbClr val="000000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TRẦN QUỐC TUẤN</a:t>
            </a:r>
            <a:endParaRPr lang="en-US" sz="11635" b="1">
              <a:solidFill>
                <a:srgbClr val="000000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0" y="8142526"/>
            <a:ext cx="18783822" cy="2144474"/>
            <a:chOff x="0" y="0"/>
            <a:chExt cx="6354034" cy="725415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990600" y="723900"/>
            <a:ext cx="16002000" cy="5691582"/>
            <a:chOff x="533400" y="2454756"/>
            <a:chExt cx="17164048" cy="56915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76400" y="2583180"/>
              <a:ext cx="15163800" cy="5120640"/>
            </a:xfrm>
            <a:prstGeom prst="rect">
              <a:avLst/>
            </a:prstGeom>
          </p:spPr>
        </p:pic>
        <p:pic>
          <p:nvPicPr>
            <p:cNvPr id="4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286"/>
            <a:stretch>
              <a:fillRect/>
            </a:stretch>
          </p:blipFill>
          <p:spPr>
            <a:xfrm>
              <a:off x="533400" y="2454756"/>
              <a:ext cx="1524000" cy="569158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286"/>
            <a:stretch>
              <a:fillRect/>
            </a:stretch>
          </p:blipFill>
          <p:spPr>
            <a:xfrm flipH="1">
              <a:off x="16173448" y="2454756"/>
              <a:ext cx="1524000" cy="56915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2996" y="3543300"/>
              <a:ext cx="15792452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6600" b="1" kern="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13 </a:t>
              </a:r>
              <a:r>
                <a:rPr lang="en-US" sz="6600" b="1" kern="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6600" b="1" kern="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SỐ THÀNH TỰU CỦA VĂN MINH ĐẠI VIỆT (T4)</a:t>
              </a:r>
              <a:endParaRPr lang="en-US" sz="6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02222" y="6543906"/>
            <a:ext cx="5181600" cy="3664804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93891" y="6542629"/>
            <a:ext cx="5181600" cy="3664804"/>
          </a:xfrm>
          <a:prstGeom prst="rect">
            <a:avLst/>
          </a:prstGeom>
        </p:spPr>
      </p:pic>
      <p:pic>
        <p:nvPicPr>
          <p:cNvPr id="13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3784" y="6724263"/>
            <a:ext cx="4742037" cy="2714816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51541" y="2202026"/>
            <a:ext cx="6123381" cy="3201644"/>
          </a:xfrm>
          <a:custGeom>
            <a:avLst/>
            <a:gdLst/>
            <a:ahLst/>
            <a:cxnLst/>
            <a:rect l="l" t="t" r="r" b="b"/>
            <a:pathLst>
              <a:path w="6123381" h="3201644">
                <a:moveTo>
                  <a:pt x="0" y="0"/>
                </a:moveTo>
                <a:lnTo>
                  <a:pt x="6123381" y="0"/>
                </a:lnTo>
                <a:lnTo>
                  <a:pt x="6123381" y="3201644"/>
                </a:lnTo>
                <a:lnTo>
                  <a:pt x="0" y="320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041" b="-10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6686" y="0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6" y="0"/>
                </a:lnTo>
                <a:lnTo>
                  <a:pt x="8675036" y="3723205"/>
                </a:lnTo>
                <a:lnTo>
                  <a:pt x="0" y="3723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4336" y="1271361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7" y="0"/>
                </a:lnTo>
                <a:lnTo>
                  <a:pt x="8675037" y="3723204"/>
                </a:lnTo>
                <a:lnTo>
                  <a:pt x="0" y="372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0148" y="3793042"/>
            <a:ext cx="15867701" cy="204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0"/>
              </a:lnSpc>
            </a:pPr>
            <a:r>
              <a:rPr lang="en-US" sz="12280" b="1" dirty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e</a:t>
            </a:r>
            <a:r>
              <a:rPr lang="en-US" sz="12280" b="1" dirty="0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, </a:t>
            </a:r>
            <a:r>
              <a:rPr lang="vi-VN" sz="12280" b="1" dirty="0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Văn học</a:t>
            </a:r>
            <a:endParaRPr lang="en-US" sz="12280" b="1" dirty="0">
              <a:solidFill>
                <a:srgbClr val="B42403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3559939"/>
            <a:ext cx="11125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SGK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75,76 </a:t>
            </a:r>
            <a:r>
              <a:rPr lang="en-US" sz="4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</a:t>
            </a:r>
            <a:r>
              <a:rPr lang="vi-VN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phút)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US" sz="40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40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phong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655" y="1885112"/>
            <a:ext cx="8171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400" b="1" i="1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học tập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011400" y="4991100"/>
            <a:ext cx="2773680" cy="5066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/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695627"/>
            <a:ext cx="7116550" cy="885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7151" y="559102"/>
            <a:ext cx="11413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67199" y="2464102"/>
            <a:ext cx="9829799" cy="1041375"/>
            <a:chOff x="4438738" y="2364484"/>
            <a:chExt cx="9296402" cy="118114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172294" y="2364484"/>
              <a:ext cx="3" cy="6056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722120" y="4647514"/>
            <a:ext cx="5808204" cy="1041375"/>
            <a:chOff x="4438738" y="2364484"/>
            <a:chExt cx="9296402" cy="11811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789322" y="2364484"/>
              <a:ext cx="0" cy="11811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/>
          <p:cNvSpPr/>
          <p:nvPr/>
        </p:nvSpPr>
        <p:spPr>
          <a:xfrm>
            <a:off x="1887999" y="3490892"/>
            <a:ext cx="4817601" cy="1156396"/>
          </a:xfrm>
          <a:prstGeom prst="roundRect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 học dân gian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1582402" y="3490892"/>
            <a:ext cx="4817601" cy="1156396"/>
          </a:xfrm>
          <a:prstGeom prst="roundRect">
            <a:avLst/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 học viết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451185" y="5468563"/>
            <a:ext cx="2507138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 lưu truyền và bổ sung.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2958323" y="5664502"/>
            <a:ext cx="2830640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thuyết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cổ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048368" y="5688889"/>
            <a:ext cx="2653523" cy="4373693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dung: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phản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ánh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đúc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răn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dạy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726620" y="4647514"/>
            <a:ext cx="5808204" cy="1041375"/>
            <a:chOff x="4438738" y="2364484"/>
            <a:chExt cx="9296402" cy="1181143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789322" y="2364484"/>
              <a:ext cx="0" cy="11811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38738" y="2970174"/>
              <a:ext cx="9296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438739" y="2955337"/>
              <a:ext cx="0" cy="5737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3735138" y="2970174"/>
              <a:ext cx="0" cy="5754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: Rounded Corners 31"/>
          <p:cNvSpPr/>
          <p:nvPr/>
        </p:nvSpPr>
        <p:spPr>
          <a:xfrm>
            <a:off x="9309300" y="5664502"/>
            <a:ext cx="2507138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yếu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Nôm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11962823" y="5664502"/>
            <a:ext cx="2830640" cy="41020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phú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hịch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,...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4939848" y="5710453"/>
            <a:ext cx="3348152" cy="4597329"/>
          </a:xfrm>
          <a:prstGeom prst="roundRect">
            <a:avLst>
              <a:gd name="adj" fmla="val 8876"/>
            </a:avLst>
          </a:prstGeom>
          <a:solidFill>
            <a:srgbClr val="F7E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dung: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thần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niềm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tôn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tín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ngưỡng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85323" y="1104900"/>
            <a:ext cx="5500357" cy="8839200"/>
            <a:chOff x="685323" y="1028700"/>
            <a:chExt cx="5500357" cy="8839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5323" y="1028700"/>
              <a:ext cx="5500357" cy="7739100"/>
            </a:xfrm>
            <a:prstGeom prst="rect">
              <a:avLst/>
            </a:prstGeom>
          </p:spPr>
        </p:pic>
        <p:sp>
          <p:nvSpPr>
            <p:cNvPr id="4" name="Rectangle: Rounded Corners 3"/>
            <p:cNvSpPr/>
            <p:nvPr/>
          </p:nvSpPr>
          <p:spPr>
            <a:xfrm>
              <a:off x="91440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 cổ tích </a:t>
              </a:r>
              <a:r>
                <a:rPr lang="en-US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 Cám</a:t>
              </a:r>
              <a:endPara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67902" y="1104900"/>
            <a:ext cx="5478297" cy="8839200"/>
            <a:chOff x="6467902" y="1028700"/>
            <a:chExt cx="5478297" cy="8839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67902" y="1028700"/>
              <a:ext cx="5478297" cy="7735355"/>
            </a:xfrm>
            <a:prstGeom prst="rect">
              <a:avLst/>
            </a:prstGeom>
          </p:spPr>
        </p:pic>
        <p:sp>
          <p:nvSpPr>
            <p:cNvPr id="10" name="Rectangle: Rounded Corners 9"/>
            <p:cNvSpPr/>
            <p:nvPr/>
          </p:nvSpPr>
          <p:spPr>
            <a:xfrm>
              <a:off x="662940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</a:pP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 thuyết </a:t>
              </a:r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4500"/>
                </a:lnSpc>
              </a:pPr>
              <a:r>
                <a:rPr lang="en-US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Rồng cháu Tiên</a:t>
              </a:r>
              <a:endPara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28421" y="1104900"/>
            <a:ext cx="5263693" cy="8839200"/>
            <a:chOff x="12228421" y="1028700"/>
            <a:chExt cx="5263693" cy="88392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" b="-76"/>
            <a:stretch>
              <a:fillRect/>
            </a:stretch>
          </p:blipFill>
          <p:spPr>
            <a:xfrm>
              <a:off x="12228421" y="1028700"/>
              <a:ext cx="5263693" cy="7735355"/>
            </a:xfrm>
            <a:prstGeom prst="rect">
              <a:avLst/>
            </a:prstGeom>
          </p:spPr>
        </p:pic>
        <p:sp>
          <p:nvSpPr>
            <p:cNvPr id="17" name="Rectangle: Rounded Corners 16"/>
            <p:cNvSpPr/>
            <p:nvPr/>
          </p:nvSpPr>
          <p:spPr>
            <a:xfrm>
              <a:off x="12332530" y="8953500"/>
              <a:ext cx="50292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</a:pP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 ngụ ngôn </a:t>
              </a:r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4500"/>
                </a:lnSpc>
              </a:pPr>
              <a:r>
                <a:rPr lang="en-US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 khôn của ta đây</a:t>
              </a:r>
              <a:endPara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437152" y="335459"/>
            <a:ext cx="11413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Một số tác phẩm văn học dân gian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37152" y="335459"/>
            <a:ext cx="11413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Một số tác phẩm văn học viết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0"/>
          <a:stretch>
            <a:fillRect/>
          </a:stretch>
        </p:blipFill>
        <p:spPr>
          <a:xfrm>
            <a:off x="572983" y="1170128"/>
            <a:ext cx="7772400" cy="4523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5899082"/>
            <a:ext cx="5946566" cy="3964377"/>
          </a:xfrm>
          <a:prstGeom prst="rect">
            <a:avLst/>
          </a:prstGeom>
        </p:spPr>
      </p:pic>
      <p:pic>
        <p:nvPicPr>
          <p:cNvPr id="23" name="Picture 22" descr="Text, whiteboar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447749"/>
            <a:ext cx="5601372" cy="8458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51541" y="2202026"/>
            <a:ext cx="6123381" cy="3201644"/>
          </a:xfrm>
          <a:custGeom>
            <a:avLst/>
            <a:gdLst/>
            <a:ahLst/>
            <a:cxnLst/>
            <a:rect l="l" t="t" r="r" b="b"/>
            <a:pathLst>
              <a:path w="6123381" h="3201644">
                <a:moveTo>
                  <a:pt x="0" y="0"/>
                </a:moveTo>
                <a:lnTo>
                  <a:pt x="6123381" y="0"/>
                </a:lnTo>
                <a:lnTo>
                  <a:pt x="6123381" y="3201644"/>
                </a:lnTo>
                <a:lnTo>
                  <a:pt x="0" y="320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041" b="-10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6686" y="0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6" y="0"/>
                </a:lnTo>
                <a:lnTo>
                  <a:pt x="8675036" y="3723205"/>
                </a:lnTo>
                <a:lnTo>
                  <a:pt x="0" y="3723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4336" y="1271361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7" y="0"/>
                </a:lnTo>
                <a:lnTo>
                  <a:pt x="8675037" y="3723204"/>
                </a:lnTo>
                <a:lnTo>
                  <a:pt x="0" y="372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0148" y="3793042"/>
            <a:ext cx="1586770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0"/>
              </a:lnSpc>
            </a:pPr>
            <a:r>
              <a:rPr lang="en-US" sz="12280" b="1" dirty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g</a:t>
            </a:r>
            <a:r>
              <a:rPr lang="en-US" sz="12280" b="1" dirty="0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, </a:t>
            </a:r>
            <a:r>
              <a:rPr lang="vi-VN" sz="12280" b="1" dirty="0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Nghệ thuật</a:t>
            </a:r>
            <a:endParaRPr lang="en-US" sz="12280" b="1" dirty="0">
              <a:solidFill>
                <a:srgbClr val="B42403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848" y="246138"/>
            <a:ext cx="17568303" cy="9692640"/>
          </a:xfrm>
          <a:prstGeom prst="rect">
            <a:avLst/>
          </a:prstGeom>
        </p:spPr>
      </p:pic>
      <p:sp>
        <p:nvSpPr>
          <p:cNvPr id="2" name="TextBox 4"/>
          <p:cNvSpPr txBox="1"/>
          <p:nvPr/>
        </p:nvSpPr>
        <p:spPr>
          <a:xfrm>
            <a:off x="1363338" y="1147001"/>
            <a:ext cx="16104632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VỤ: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THEO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 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799" y="2220139"/>
            <a:ext cx="1539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SGK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lang="en-US" sz="4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</a:t>
            </a:r>
            <a:r>
              <a:rPr lang="vi-VN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 77 để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về:</a:t>
            </a:r>
            <a:r>
              <a:rPr kumimoji="0" lang="vi-VN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960118" y="4526164"/>
            <a:ext cx="5760720" cy="2377440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960118" y="7179660"/>
            <a:ext cx="5760720" cy="2377440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3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040880" y="4531275"/>
            <a:ext cx="5760720" cy="2372329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 nhạc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040880" y="7179660"/>
            <a:ext cx="5760720" cy="2372329"/>
          </a:xfrm>
          <a:prstGeom prst="roundRect">
            <a:avLst>
              <a:gd name="adj" fmla="val 791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khấu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03631" y="4000244"/>
            <a:ext cx="4339491" cy="53739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75115" y="9475963"/>
            <a:ext cx="3779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thời gian 5 phút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6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43000" y="1104900"/>
            <a:ext cx="16535400" cy="8370555"/>
            <a:chOff x="1274193" y="198588"/>
            <a:chExt cx="6096000" cy="49130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" r="4025"/>
            <a:stretch>
              <a:fillRect/>
            </a:stretch>
          </p:blipFill>
          <p:spPr>
            <a:xfrm>
              <a:off x="1274193" y="198588"/>
              <a:ext cx="6096000" cy="442529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89432" y="4623884"/>
              <a:ext cx="5981854" cy="487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Trấn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28800" y="1790700"/>
            <a:ext cx="15620999" cy="3113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185"/>
              </a:lnSpc>
            </a:pPr>
            <a:r>
              <a:rPr lang="vi-VN" sz="14000" dirty="0" smtClean="0">
                <a:solidFill>
                  <a:srgbClr val="B42403"/>
                </a:solidFill>
                <a:latin typeface="1FTV HF Gesco"/>
                <a:ea typeface="1FTV HF Gesco"/>
                <a:cs typeface="1FTV HF Gesco"/>
                <a:sym typeface="1FTV HF Gesco"/>
              </a:rPr>
              <a:t>Trò chơi </a:t>
            </a:r>
            <a:r>
              <a:rPr lang="en-US" sz="14000" dirty="0" err="1" smtClean="0">
                <a:solidFill>
                  <a:srgbClr val="B42403"/>
                </a:solidFill>
                <a:latin typeface="1FTV HF Gesco"/>
                <a:ea typeface="1FTV HF Gesco"/>
                <a:cs typeface="1FTV HF Gesco"/>
                <a:sym typeface="1FTV HF Gesco"/>
              </a:rPr>
              <a:t>Đuổi</a:t>
            </a:r>
            <a:r>
              <a:rPr lang="en-US" sz="14000" dirty="0" smtClean="0">
                <a:solidFill>
                  <a:srgbClr val="B42403"/>
                </a:solidFill>
                <a:latin typeface="1FTV HF Gesco"/>
                <a:ea typeface="1FTV HF Gesco"/>
                <a:cs typeface="1FTV HF Gesco"/>
                <a:sym typeface="1FTV HF Gesco"/>
              </a:rPr>
              <a:t> </a:t>
            </a:r>
            <a:r>
              <a:rPr lang="en-US" sz="14000" dirty="0" err="1">
                <a:solidFill>
                  <a:srgbClr val="B42403"/>
                </a:solidFill>
                <a:latin typeface="1FTV HF Gesco"/>
                <a:ea typeface="1FTV HF Gesco"/>
                <a:cs typeface="1FTV HF Gesco"/>
                <a:sym typeface="1FTV HF Gesco"/>
              </a:rPr>
              <a:t>hình</a:t>
            </a:r>
            <a:endParaRPr lang="en-US" sz="14000" dirty="0">
              <a:solidFill>
                <a:srgbClr val="B42403"/>
              </a:solidFill>
              <a:latin typeface="1FTV HF Gesco"/>
              <a:ea typeface="1FTV HF Gesco"/>
              <a:cs typeface="1FTV HF Gesco"/>
              <a:sym typeface="1FTV HF Gesc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67200" y="4526151"/>
            <a:ext cx="10165990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185"/>
              </a:lnSpc>
            </a:pPr>
            <a:r>
              <a:rPr lang="en-US" sz="20130" dirty="0" err="1">
                <a:solidFill>
                  <a:srgbClr val="2E2A2B"/>
                </a:solidFill>
                <a:latin typeface="1FTV HF Gesco"/>
                <a:ea typeface="1FTV HF Gesco"/>
                <a:cs typeface="1FTV HF Gesco"/>
                <a:sym typeface="1FTV HF Gesco"/>
              </a:rPr>
              <a:t>bắt</a:t>
            </a:r>
            <a:r>
              <a:rPr lang="en-US" sz="20130" dirty="0">
                <a:solidFill>
                  <a:srgbClr val="2E2A2B"/>
                </a:solidFill>
                <a:latin typeface="1FTV HF Gesco"/>
                <a:ea typeface="1FTV HF Gesco"/>
                <a:cs typeface="1FTV HF Gesco"/>
                <a:sym typeface="1FTV HF Gesco"/>
              </a:rPr>
              <a:t> </a:t>
            </a:r>
            <a:r>
              <a:rPr lang="en-US" sz="20130" dirty="0" err="1">
                <a:solidFill>
                  <a:srgbClr val="2E2A2B"/>
                </a:solidFill>
                <a:latin typeface="1FTV HF Gesco"/>
                <a:ea typeface="1FTV HF Gesco"/>
                <a:cs typeface="1FTV HF Gesco"/>
                <a:sym typeface="1FTV HF Gesco"/>
              </a:rPr>
              <a:t>chữ</a:t>
            </a:r>
            <a:endParaRPr lang="en-US" sz="20130" dirty="0">
              <a:solidFill>
                <a:srgbClr val="2E2A2B"/>
              </a:solidFill>
              <a:latin typeface="1FTV HF Gesco"/>
              <a:ea typeface="1FTV HF Gesco"/>
              <a:cs typeface="1FTV HF Gesco"/>
              <a:sym typeface="1FTV HF Gesco"/>
            </a:endParaRPr>
          </a:p>
        </p:txBody>
      </p:sp>
      <p:grpSp>
        <p:nvGrpSpPr>
          <p:cNvPr id="5" name="Group 3"/>
          <p:cNvGrpSpPr/>
          <p:nvPr/>
        </p:nvGrpSpPr>
        <p:grpSpPr>
          <a:xfrm>
            <a:off x="-247912" y="8338503"/>
            <a:ext cx="18783822" cy="2144474"/>
            <a:chOff x="0" y="0"/>
            <a:chExt cx="6354034" cy="725415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8600" y="190500"/>
            <a:ext cx="16992104" cy="9753600"/>
            <a:chOff x="7742729" y="470328"/>
            <a:chExt cx="10186160" cy="67311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203728" y="470328"/>
              <a:ext cx="4725161" cy="673118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742729" y="4183638"/>
              <a:ext cx="5486399" cy="1083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65354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5725" y="8924261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Một cảnh múa rối nước (Thời Lý)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/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1" y="723900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938" y="2384379"/>
            <a:ext cx="8001000" cy="606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trúc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cung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điện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chùa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đền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miếu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,…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Tiêu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Lư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Tiền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Lê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),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Thăng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Long (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Lý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Trần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Lê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),…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79468" y="1139399"/>
            <a:ext cx="9508532" cy="8758479"/>
            <a:chOff x="8888283" y="2753856"/>
            <a:chExt cx="8997594" cy="73227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8283" y="2753856"/>
              <a:ext cx="8997594" cy="60103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625883" y="8764249"/>
              <a:ext cx="7899467" cy="1312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vi-VN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ệt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7487" y="419100"/>
            <a:ext cx="5981854" cy="5214922"/>
            <a:chOff x="207487" y="419100"/>
            <a:chExt cx="5981854" cy="5214922"/>
          </a:xfrm>
        </p:grpSpPr>
        <p:pic>
          <p:nvPicPr>
            <p:cNvPr id="13" name="Picture 12" descr="A picture containing water, river, mountain, building&#10;&#10;Description automatically generated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8" r="10662"/>
            <a:stretch>
              <a:fillRect/>
            </a:stretch>
          </p:blipFill>
          <p:spPr>
            <a:xfrm>
              <a:off x="373367" y="419100"/>
              <a:ext cx="5722633" cy="43942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07487" y="4813348"/>
              <a:ext cx="5981854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Cố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Lư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53072" y="2946376"/>
            <a:ext cx="5981854" cy="5142353"/>
            <a:chOff x="6153072" y="2946376"/>
            <a:chExt cx="5981854" cy="5142353"/>
          </a:xfrm>
        </p:grpSpPr>
        <p:pic>
          <p:nvPicPr>
            <p:cNvPr id="8" name="Picture 7" descr="A picture containing grass, sky, outdoor, building&#10;&#10;Description automatically generated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9" r="5522"/>
            <a:stretch>
              <a:fillRect/>
            </a:stretch>
          </p:blipFill>
          <p:spPr>
            <a:xfrm>
              <a:off x="6282683" y="2946376"/>
              <a:ext cx="5722633" cy="43942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53072" y="7268055"/>
              <a:ext cx="5981854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062389" y="5448300"/>
            <a:ext cx="5981854" cy="4827915"/>
            <a:chOff x="12062389" y="5448300"/>
            <a:chExt cx="5981854" cy="4827915"/>
          </a:xfrm>
        </p:grpSpPr>
        <p:pic>
          <p:nvPicPr>
            <p:cNvPr id="15" name="Picture 14" descr="A picture containing sky, outdoor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5448300"/>
              <a:ext cx="5722633" cy="397080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062389" y="9352885"/>
              <a:ext cx="598185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Cố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/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800100"/>
            <a:ext cx="419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 khắc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594" y="1608237"/>
            <a:ext cx="985226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Phát triển, đạt đến đỉnh cao.</a:t>
            </a:r>
            <a:endParaRPr lang="en-US" sz="400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Tiêu biểu: chạm khắc trên các công trình kiến trúc, điêu khắc tượng,…</a:t>
            </a:r>
            <a:endParaRPr lang="en-US" sz="400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744200" y="0"/>
            <a:ext cx="7391400" cy="8222405"/>
            <a:chOff x="9997960" y="2753856"/>
            <a:chExt cx="6778240" cy="77271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97960" y="2753856"/>
              <a:ext cx="6778240" cy="60103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997960" y="8829290"/>
              <a:ext cx="6778240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55" y="4873489"/>
            <a:ext cx="14859000" cy="5564687"/>
            <a:chOff x="462102" y="4624168"/>
            <a:chExt cx="13970178" cy="55646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02" y="4624168"/>
              <a:ext cx="7899224" cy="52887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61326" y="8434529"/>
              <a:ext cx="607095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Đầu uyên ương bằng đất nung trang trí cung điện thời Trần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/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0055" y="2066282"/>
            <a:ext cx="5935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dân gian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9575" y="3444648"/>
            <a:ext cx="642326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chơi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Tết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Kĩ</a:t>
            </a:r>
            <a:r>
              <a:rPr lang="en-US" sz="4000" b="1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thuật</a:t>
            </a:r>
            <a:r>
              <a:rPr lang="en-US" sz="4000" b="1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in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</a:t>
            </a:r>
            <a:r>
              <a:rPr lang="vi-VN" sz="4000" dirty="0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ấ</a:t>
            </a:r>
            <a:r>
              <a:rPr lang="en-US" sz="4000" dirty="0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y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dó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ván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khắc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sửa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916394" y="452666"/>
            <a:ext cx="9677776" cy="5577305"/>
            <a:chOff x="7848600" y="529799"/>
            <a:chExt cx="9677776" cy="5577305"/>
          </a:xfrm>
        </p:grpSpPr>
        <p:sp>
          <p:nvSpPr>
            <p:cNvPr id="7" name="TextBox 6"/>
            <p:cNvSpPr txBox="1"/>
            <p:nvPr/>
          </p:nvSpPr>
          <p:spPr>
            <a:xfrm>
              <a:off x="14569440" y="3521781"/>
              <a:ext cx="2956936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529799"/>
              <a:ext cx="6705600" cy="44704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030955" y="5124241"/>
            <a:ext cx="9859662" cy="5116434"/>
            <a:chOff x="4739115" y="529799"/>
            <a:chExt cx="9859662" cy="5116434"/>
          </a:xfrm>
        </p:grpSpPr>
        <p:sp>
          <p:nvSpPr>
            <p:cNvPr id="17" name="TextBox 16"/>
            <p:cNvSpPr txBox="1"/>
            <p:nvPr/>
          </p:nvSpPr>
          <p:spPr>
            <a:xfrm>
              <a:off x="4739115" y="3060910"/>
              <a:ext cx="3589430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cưới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44236" y="529799"/>
              <a:ext cx="6354541" cy="48031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73368" y="419101"/>
            <a:ext cx="7839590" cy="7671471"/>
            <a:chOff x="373368" y="419101"/>
            <a:chExt cx="7839590" cy="767147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r="4326"/>
            <a:stretch>
              <a:fillRect/>
            </a:stretch>
          </p:blipFill>
          <p:spPr>
            <a:xfrm>
              <a:off x="373368" y="419101"/>
              <a:ext cx="7839590" cy="6019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23313" y="6438901"/>
              <a:ext cx="6339699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457625" y="2019300"/>
            <a:ext cx="9543663" cy="8220561"/>
            <a:chOff x="9081044" y="2737996"/>
            <a:chExt cx="9543663" cy="8220561"/>
          </a:xfrm>
        </p:grpSpPr>
        <p:grpSp>
          <p:nvGrpSpPr>
            <p:cNvPr id="21" name="Group 20"/>
            <p:cNvGrpSpPr/>
            <p:nvPr/>
          </p:nvGrpSpPr>
          <p:grpSpPr>
            <a:xfrm>
              <a:off x="9081044" y="2737996"/>
              <a:ext cx="9220775" cy="8220561"/>
              <a:chOff x="9081044" y="2737996"/>
              <a:chExt cx="9220775" cy="822056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81044" y="2737996"/>
                <a:ext cx="4618738" cy="6466235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0141507" y="9204231"/>
                <a:ext cx="8160312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ngàn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hổ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Trống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699782" y="2737996"/>
              <a:ext cx="4924925" cy="64662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/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082619"/>
            <a:ext cx="8351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khấu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095500"/>
            <a:ext cx="7848600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bảo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tồn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nay.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Gồm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cung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dân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UNESCO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nhận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Di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sản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văn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phi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55879" y="716408"/>
            <a:ext cx="9632121" cy="8676064"/>
            <a:chOff x="9252815" y="3208213"/>
            <a:chExt cx="8633061" cy="5944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52815" y="3208213"/>
              <a:ext cx="8633061" cy="53265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903422" y="8534811"/>
              <a:ext cx="7522394" cy="61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54465" y="495300"/>
            <a:ext cx="8465832" cy="7483187"/>
            <a:chOff x="373368" y="419101"/>
            <a:chExt cx="8465832" cy="74831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>
              <a:fillRect/>
            </a:stretch>
          </p:blipFill>
          <p:spPr>
            <a:xfrm>
              <a:off x="373368" y="419101"/>
              <a:ext cx="8465832" cy="650067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36434" y="6919775"/>
              <a:ext cx="6339699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52465" y="2254498"/>
            <a:ext cx="8574295" cy="7558853"/>
            <a:chOff x="177031" y="-137439"/>
            <a:chExt cx="8574295" cy="7558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4" r="11654"/>
            <a:stretch>
              <a:fillRect/>
            </a:stretch>
          </p:blipFill>
          <p:spPr>
            <a:xfrm>
              <a:off x="177031" y="-137439"/>
              <a:ext cx="8574295" cy="65839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23313" y="6438901"/>
              <a:ext cx="6339699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Xoan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/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929454" y="571500"/>
            <a:ext cx="8595360" cy="8595360"/>
            <a:chOff x="8610600" y="518644"/>
            <a:chExt cx="8595360" cy="8595360"/>
          </a:xfrm>
        </p:grpSpPr>
        <p:grpSp>
          <p:nvGrpSpPr>
            <p:cNvPr id="6" name="Group 5"/>
            <p:cNvGrpSpPr/>
            <p:nvPr/>
          </p:nvGrpSpPr>
          <p:grpSpPr>
            <a:xfrm>
              <a:off x="8610600" y="518644"/>
              <a:ext cx="8595360" cy="8595360"/>
              <a:chOff x="-40766" y="1282588"/>
              <a:chExt cx="8697022" cy="10252862"/>
            </a:xfrm>
            <a:solidFill>
              <a:srgbClr val="F6EDDD"/>
            </a:solidFill>
          </p:grpSpPr>
          <p:grpSp>
            <p:nvGrpSpPr>
              <p:cNvPr id="8" name="Group 2"/>
              <p:cNvGrpSpPr>
                <a:grpSpLocks noChangeAspect="1"/>
              </p:cNvGrpSpPr>
              <p:nvPr/>
            </p:nvGrpSpPr>
            <p:grpSpPr>
              <a:xfrm>
                <a:off x="-40766" y="1282588"/>
                <a:ext cx="8697022" cy="10252862"/>
                <a:chOff x="-1031420" y="-294664"/>
                <a:chExt cx="7450935" cy="8783870"/>
              </a:xfrm>
              <a:grpFill/>
            </p:grpSpPr>
            <p:sp>
              <p:nvSpPr>
                <p:cNvPr id="10" name="Freeform 3"/>
                <p:cNvSpPr/>
                <p:nvPr/>
              </p:nvSpPr>
              <p:spPr>
                <a:xfrm>
                  <a:off x="-1031420" y="-294664"/>
                  <a:ext cx="7450935" cy="8783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grpFill/>
              </p:spPr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182828" y="3708885"/>
                <a:ext cx="8249835" cy="3911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Em ấn tượng với thành tựu nghệ thuật nào của văn minh Đại Việt? Vì sao?</a:t>
                </a:r>
                <a:endParaRPr lang="vi-VN" sz="4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44117" y="5854984"/>
              <a:ext cx="3810000" cy="2709861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63186" y="367902"/>
            <a:ext cx="4687458" cy="9509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35150" y="2558439"/>
            <a:ext cx="6810682" cy="5763540"/>
          </a:xfrm>
          <a:custGeom>
            <a:avLst/>
            <a:gdLst/>
            <a:ahLst/>
            <a:cxnLst/>
            <a:rect l="l" t="t" r="r" b="b"/>
            <a:pathLst>
              <a:path w="6810682" h="5763540">
                <a:moveTo>
                  <a:pt x="0" y="0"/>
                </a:moveTo>
                <a:lnTo>
                  <a:pt x="6810682" y="0"/>
                </a:lnTo>
                <a:lnTo>
                  <a:pt x="6810682" y="5763540"/>
                </a:lnTo>
                <a:lnTo>
                  <a:pt x="0" y="5763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92" y="2550334"/>
            <a:ext cx="4095234" cy="577164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8929328">
            <a:off x="6120278" y="2969768"/>
            <a:ext cx="841332" cy="405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39486"/>
            <a:ext cx="17830800" cy="100479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06344" y="3940631"/>
            <a:ext cx="2895600" cy="2329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8744" y="4712987"/>
            <a:ext cx="31085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charset="0"/>
              </a:rPr>
              <a:t>Nghệ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charset="0"/>
              </a:rPr>
              <a:t>thuật</a:t>
            </a:r>
            <a:endParaRPr lang="en-US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51429" y="1610558"/>
            <a:ext cx="193765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Kiến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trúc</a:t>
            </a:r>
            <a:endParaRPr lang="en-US" sz="4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7312" y="522515"/>
            <a:ext cx="1937660" cy="1355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854" y="1878467"/>
            <a:ext cx="1937660" cy="1163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083" y="3082022"/>
            <a:ext cx="1959431" cy="104774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306799" y="245610"/>
            <a:ext cx="1719944" cy="1191306"/>
          </a:xfrm>
          <a:prstGeom prst="roundRect">
            <a:avLst/>
          </a:prstGeom>
          <a:noFill/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33370" y="190421"/>
            <a:ext cx="1921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</a:rPr>
              <a:t>Cung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</a:rPr>
              <a:t>điện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372112" y="1610558"/>
            <a:ext cx="1719944" cy="1191306"/>
          </a:xfrm>
          <a:prstGeom prst="roundRect">
            <a:avLst/>
          </a:prstGeom>
          <a:noFill/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633370" y="1545774"/>
            <a:ext cx="1393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</a:rPr>
              <a:t>Tôn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</a:rPr>
              <a:t>giáo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372111" y="2975505"/>
            <a:ext cx="1719944" cy="1191306"/>
          </a:xfrm>
          <a:prstGeom prst="roundRect">
            <a:avLst/>
          </a:prstGeom>
          <a:noFill/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535394" y="2934545"/>
            <a:ext cx="1393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518" y="4932922"/>
            <a:ext cx="1746339" cy="23387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6333196" y="5507102"/>
            <a:ext cx="129539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Điêu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khắc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3447" y="4888391"/>
            <a:ext cx="1948538" cy="233873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926947" y="8239415"/>
            <a:ext cx="129539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nhạc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360" y="2734031"/>
            <a:ext cx="2284095" cy="13374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4526" y="7524767"/>
            <a:ext cx="1442421" cy="244655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2635069" y="7643762"/>
            <a:ext cx="5293700" cy="1191306"/>
          </a:xfrm>
          <a:prstGeom prst="roundRect">
            <a:avLst/>
          </a:prstGeom>
          <a:noFill/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635069" y="8902065"/>
            <a:ext cx="5293700" cy="1191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59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942489" y="7841530"/>
            <a:ext cx="4213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18683" y="9118330"/>
            <a:ext cx="4213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62301" y="5646924"/>
            <a:ext cx="129539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Sân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khấu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63" y="4637312"/>
            <a:ext cx="2604795" cy="18505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963" y="6536948"/>
            <a:ext cx="2539482" cy="147493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809999" y="1899710"/>
            <a:ext cx="181247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677" y="1007920"/>
            <a:ext cx="2337323" cy="16264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6404" y="7643761"/>
            <a:ext cx="1708122" cy="232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51541" y="2202026"/>
            <a:ext cx="6123381" cy="3201644"/>
          </a:xfrm>
          <a:custGeom>
            <a:avLst/>
            <a:gdLst/>
            <a:ahLst/>
            <a:cxnLst/>
            <a:rect l="l" t="t" r="r" b="b"/>
            <a:pathLst>
              <a:path w="6123381" h="3201644">
                <a:moveTo>
                  <a:pt x="0" y="0"/>
                </a:moveTo>
                <a:lnTo>
                  <a:pt x="6123381" y="0"/>
                </a:lnTo>
                <a:lnTo>
                  <a:pt x="6123381" y="3201644"/>
                </a:lnTo>
                <a:lnTo>
                  <a:pt x="0" y="320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041" b="-10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6686" y="0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6" y="0"/>
                </a:lnTo>
                <a:lnTo>
                  <a:pt x="8675036" y="3723205"/>
                </a:lnTo>
                <a:lnTo>
                  <a:pt x="0" y="3723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4336" y="1271361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7" y="0"/>
                </a:lnTo>
                <a:lnTo>
                  <a:pt x="8675037" y="3723204"/>
                </a:lnTo>
                <a:lnTo>
                  <a:pt x="0" y="372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9367" y="3543300"/>
            <a:ext cx="15867701" cy="209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0"/>
              </a:lnSpc>
            </a:pPr>
            <a:r>
              <a:rPr lang="en-US" sz="12280" b="1" dirty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h, </a:t>
            </a:r>
            <a:r>
              <a:rPr lang="en-US" sz="12280" b="1" dirty="0" err="1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Khoa</a:t>
            </a:r>
            <a:r>
              <a:rPr lang="en-US" sz="12280" b="1" dirty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 </a:t>
            </a:r>
            <a:r>
              <a:rPr lang="en-US" sz="12280" b="1" dirty="0" err="1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học</a:t>
            </a:r>
            <a:r>
              <a:rPr lang="en-US" sz="12280" b="1" dirty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,</a:t>
            </a:r>
            <a:r>
              <a:rPr lang="en-US" sz="12280" b="1" dirty="0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 </a:t>
            </a:r>
            <a:r>
              <a:rPr lang="en-US" sz="12280" b="1" dirty="0" err="1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kỹ</a:t>
            </a:r>
            <a:r>
              <a:rPr lang="en-US" sz="12280" b="1" dirty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 </a:t>
            </a:r>
            <a:r>
              <a:rPr lang="en-US" sz="12280" b="1" dirty="0" err="1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thuật</a:t>
            </a:r>
            <a:endParaRPr lang="en-US" sz="12280" b="1" dirty="0">
              <a:solidFill>
                <a:srgbClr val="B42403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5233" y="2290656"/>
            <a:ext cx="7404770" cy="6844427"/>
          </a:xfrm>
          <a:prstGeom prst="wedgeRoundRectCallout">
            <a:avLst>
              <a:gd name="adj1" fmla="val 68"/>
              <a:gd name="adj2" fmla="val 498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“THỬ TÀI TRÍ NHỚ”.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0" y="1193915"/>
            <a:ext cx="10254342" cy="9037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/>
          <p:cNvGraphicFramePr>
            <a:graphicFrameLocks noGrp="1"/>
          </p:cNvGraphicFramePr>
          <p:nvPr/>
        </p:nvGraphicFramePr>
        <p:xfrm>
          <a:off x="1143000" y="1181100"/>
          <a:ext cx="15621000" cy="7940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334000"/>
                <a:gridCol w="10287000"/>
              </a:tblGrid>
              <a:tr h="952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cPr anchor="ctr"/>
                </a:tc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vực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tựu</a:t>
                      </a:r>
                      <a:endParaRPr lang="en-US" sz="4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lí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 sự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4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4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 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52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 thuật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7348" y="510124"/>
            <a:ext cx="6624902" cy="2962513"/>
          </a:xfrm>
          <a:prstGeom prst="wedgeRoundRectCallout">
            <a:avLst>
              <a:gd name="adj1" fmla="val 68"/>
              <a:gd name="adj2" fmla="val 498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8306" y="5631445"/>
            <a:ext cx="4297809" cy="43834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3" y="5629934"/>
            <a:ext cx="2797295" cy="438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89" y="5629934"/>
            <a:ext cx="3080669" cy="4384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257" y="5625501"/>
            <a:ext cx="4504649" cy="4431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657" y="5661636"/>
            <a:ext cx="3091544" cy="4395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9960" y="5671715"/>
            <a:ext cx="3277677" cy="438492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720203" y="2385452"/>
            <a:ext cx="10417434" cy="267788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24802" y="2559623"/>
            <a:ext cx="9971313" cy="23307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0204" y="2681582"/>
            <a:ext cx="606111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sz="3900" dirty="0">
              <a:solidFill>
                <a:srgbClr val="1C18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4802" y="3423687"/>
            <a:ext cx="99713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vi-VN" sz="3900" dirty="0">
              <a:solidFill>
                <a:srgbClr val="1C18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4802" y="4172588"/>
            <a:ext cx="748937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3900" dirty="0">
              <a:solidFill>
                <a:srgbClr val="1C18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1943646"/>
            <a:ext cx="5144198" cy="8574227"/>
            <a:chOff x="1045031" y="2207617"/>
            <a:chExt cx="4616384" cy="85742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" b="-124"/>
            <a:stretch>
              <a:fillRect/>
            </a:stretch>
          </p:blipFill>
          <p:spPr>
            <a:xfrm>
              <a:off x="1064182" y="2207617"/>
              <a:ext cx="4597233" cy="68199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45031" y="9027518"/>
              <a:ext cx="447883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Bìa sách Đại Việt sử ký toàn thư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00600" y="1943100"/>
            <a:ext cx="6339699" cy="7743232"/>
            <a:chOff x="-85239" y="2207617"/>
            <a:chExt cx="6339699" cy="77432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" b="379"/>
            <a:stretch>
              <a:fillRect/>
            </a:stretch>
          </p:blipFill>
          <p:spPr>
            <a:xfrm>
              <a:off x="748508" y="2207617"/>
              <a:ext cx="4680108" cy="68779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85239" y="9027519"/>
              <a:ext cx="633969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Đại Nam thực lục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638050" y="2369693"/>
            <a:ext cx="7345150" cy="7476807"/>
            <a:chOff x="-1127608" y="2271352"/>
            <a:chExt cx="7345150" cy="74768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" t="232" r="-25" b="282"/>
            <a:stretch>
              <a:fillRect/>
            </a:stretch>
          </p:blipFill>
          <p:spPr>
            <a:xfrm>
              <a:off x="-1127608" y="2271352"/>
              <a:ext cx="7116550" cy="575801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653285" y="7993833"/>
              <a:ext cx="687082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Quyển thứ nhất của Khâm định Việt sử Thông giám cương mục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ại Việt Sử Ký Toàn Thư (pdf) - Lịch sử Việt Nam - Trang Nhà Quảng Đứ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7" y="547687"/>
            <a:ext cx="5949725" cy="83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144" y="547687"/>
            <a:ext cx="3657602" cy="846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46689" y="718459"/>
            <a:ext cx="7184114" cy="267788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ounded Rectangle 4"/>
          <p:cNvSpPr/>
          <p:nvPr/>
        </p:nvSpPr>
        <p:spPr>
          <a:xfrm>
            <a:off x="10768634" y="892629"/>
            <a:ext cx="6866222" cy="23307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TextBox 7"/>
          <p:cNvSpPr txBox="1"/>
          <p:nvPr/>
        </p:nvSpPr>
        <p:spPr>
          <a:xfrm>
            <a:off x="10820405" y="1024454"/>
            <a:ext cx="6643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5E1A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200" b="1" dirty="0">
                <a:solidFill>
                  <a:srgbClr val="5E1A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5E1A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b="1" dirty="0">
                <a:solidFill>
                  <a:srgbClr val="5E1A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solidFill>
                <a:srgbClr val="1C18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80915" y="7185500"/>
            <a:ext cx="7249887" cy="28728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Rounded Rectangle 9"/>
          <p:cNvSpPr/>
          <p:nvPr/>
        </p:nvSpPr>
        <p:spPr>
          <a:xfrm>
            <a:off x="10820405" y="7373940"/>
            <a:ext cx="6814451" cy="24885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/>
          <p:cNvSpPr txBox="1"/>
          <p:nvPr/>
        </p:nvSpPr>
        <p:spPr>
          <a:xfrm>
            <a:off x="10877489" y="7579448"/>
            <a:ext cx="67002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solidFill>
                <a:srgbClr val="1C18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562" y="9013370"/>
            <a:ext cx="6063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200" b="1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200" b="1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200" b="1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200" b="1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rgbClr val="1C18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46689" y="3604105"/>
            <a:ext cx="7270736" cy="327687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ounded Rectangle 13"/>
          <p:cNvSpPr/>
          <p:nvPr/>
        </p:nvSpPr>
        <p:spPr>
          <a:xfrm>
            <a:off x="10768634" y="3662203"/>
            <a:ext cx="7021844" cy="3065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5" name="!!6"/>
          <p:cNvSpPr txBox="1"/>
          <p:nvPr/>
        </p:nvSpPr>
        <p:spPr>
          <a:xfrm>
            <a:off x="11041797" y="3925207"/>
            <a:ext cx="67486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sz="3900" dirty="0" err="1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 lịch sử Việt Nam từ thời Kinh Dương Vương năm </a:t>
            </a:r>
            <a:r>
              <a:rPr lang="vi-VN" sz="3900" b="1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2879 TCN đến năm 1675 đời vua Lê Gia Tông nhà Hậu Lê</a:t>
            </a:r>
            <a:r>
              <a:rPr lang="en-US" sz="3900" dirty="0">
                <a:solidFill>
                  <a:srgbClr val="1C18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900" dirty="0">
              <a:solidFill>
                <a:srgbClr val="1C18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20297"/>
          <a:stretch>
            <a:fillRect/>
          </a:stretch>
        </p:blipFill>
        <p:spPr>
          <a:xfrm>
            <a:off x="990599" y="1943646"/>
            <a:ext cx="4595125" cy="775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r="15977"/>
          <a:stretch>
            <a:fillRect/>
          </a:stretch>
        </p:blipFill>
        <p:spPr>
          <a:xfrm>
            <a:off x="6096000" y="1981746"/>
            <a:ext cx="5310876" cy="78049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lí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card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14832"/>
          <a:stretch>
            <a:fillRect/>
          </a:stretch>
        </p:blipFill>
        <p:spPr>
          <a:xfrm>
            <a:off x="11582400" y="1981746"/>
            <a:ext cx="5883118" cy="7721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5725" y="1131314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2337" y="2400300"/>
            <a:ext cx="17232763" cy="6966550"/>
            <a:chOff x="712337" y="2400300"/>
            <a:chExt cx="17232763" cy="6966550"/>
          </a:xfrm>
        </p:grpSpPr>
        <p:pic>
          <p:nvPicPr>
            <p:cNvPr id="3" name="Picture 2" descr="A close-up of a document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37" y="2403757"/>
              <a:ext cx="8496300" cy="5897849"/>
            </a:xfrm>
            <a:prstGeom prst="rect">
              <a:avLst/>
            </a:prstGeom>
          </p:spPr>
        </p:pic>
        <p:pic>
          <p:nvPicPr>
            <p:cNvPr id="8" name="Picture 7" descr="Diagram, schematic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800" y="2400300"/>
              <a:ext cx="8496300" cy="590130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38787" y="8384337"/>
              <a:ext cx="6339699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792608"/>
            <a:ext cx="7214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sự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, letter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r="18638"/>
          <a:stretch>
            <a:fillRect/>
          </a:stretch>
        </p:blipFill>
        <p:spPr>
          <a:xfrm>
            <a:off x="428407" y="1917224"/>
            <a:ext cx="4779311" cy="735974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6796" r="20753" b="6686"/>
          <a:stretch>
            <a:fillRect/>
          </a:stretch>
        </p:blipFill>
        <p:spPr>
          <a:xfrm>
            <a:off x="5804743" y="1917224"/>
            <a:ext cx="5105400" cy="73597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123407" y="552656"/>
            <a:ext cx="6339699" cy="4800672"/>
            <a:chOff x="11123407" y="552656"/>
            <a:chExt cx="6339699" cy="4800672"/>
          </a:xfrm>
        </p:grpSpPr>
        <p:pic>
          <p:nvPicPr>
            <p:cNvPr id="14" name="Picture 13" descr="A screenshot of a video game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1" y="552656"/>
              <a:ext cx="5838048" cy="40574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123407" y="4451735"/>
              <a:ext cx="633969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Súng thần cơ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257653" y="5372100"/>
            <a:ext cx="6339699" cy="4819650"/>
            <a:chOff x="11257653" y="5429528"/>
            <a:chExt cx="6339699" cy="4819650"/>
          </a:xfrm>
        </p:grpSpPr>
        <p:pic>
          <p:nvPicPr>
            <p:cNvPr id="10" name="Picture 9" descr="A picture containing window, indoor, tabl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901" y="5429528"/>
              <a:ext cx="6071205" cy="406486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257653" y="9347585"/>
              <a:ext cx="633969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Thuyền chiến thời Lê sơ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54583" y="3600450"/>
            <a:ext cx="12978834" cy="3086100"/>
            <a:chOff x="0" y="0"/>
            <a:chExt cx="3418294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8294" cy="812800"/>
            </a:xfrm>
            <a:custGeom>
              <a:avLst/>
              <a:gdLst/>
              <a:ahLst/>
              <a:cxnLst/>
              <a:rect l="l" t="t" r="r" b="b"/>
              <a:pathLst>
                <a:path w="3418294" h="812800">
                  <a:moveTo>
                    <a:pt x="30422" y="0"/>
                  </a:moveTo>
                  <a:lnTo>
                    <a:pt x="3387872" y="0"/>
                  </a:lnTo>
                  <a:cubicBezTo>
                    <a:pt x="3395940" y="0"/>
                    <a:pt x="3403678" y="3205"/>
                    <a:pt x="3409383" y="8910"/>
                  </a:cubicBezTo>
                  <a:cubicBezTo>
                    <a:pt x="3415088" y="14615"/>
                    <a:pt x="3418294" y="22353"/>
                    <a:pt x="3418294" y="30422"/>
                  </a:cubicBezTo>
                  <a:lnTo>
                    <a:pt x="3418294" y="782378"/>
                  </a:lnTo>
                  <a:cubicBezTo>
                    <a:pt x="3418294" y="790447"/>
                    <a:pt x="3415088" y="798185"/>
                    <a:pt x="3409383" y="803890"/>
                  </a:cubicBezTo>
                  <a:cubicBezTo>
                    <a:pt x="3403678" y="809595"/>
                    <a:pt x="3395940" y="812800"/>
                    <a:pt x="3387872" y="812800"/>
                  </a:cubicBezTo>
                  <a:lnTo>
                    <a:pt x="30422" y="812800"/>
                  </a:lnTo>
                  <a:cubicBezTo>
                    <a:pt x="22353" y="812800"/>
                    <a:pt x="14615" y="809595"/>
                    <a:pt x="8910" y="803890"/>
                  </a:cubicBezTo>
                  <a:cubicBezTo>
                    <a:pt x="3205" y="798185"/>
                    <a:pt x="0" y="790447"/>
                    <a:pt x="0" y="782378"/>
                  </a:cubicBezTo>
                  <a:lnTo>
                    <a:pt x="0" y="30422"/>
                  </a:lnTo>
                  <a:cubicBezTo>
                    <a:pt x="0" y="22353"/>
                    <a:pt x="3205" y="14615"/>
                    <a:pt x="8910" y="8910"/>
                  </a:cubicBezTo>
                  <a:cubicBezTo>
                    <a:pt x="14615" y="3205"/>
                    <a:pt x="22353" y="0"/>
                    <a:pt x="30422" y="0"/>
                  </a:cubicBezTo>
                  <a:close/>
                </a:path>
              </a:pathLst>
            </a:custGeom>
            <a:solidFill>
              <a:srgbClr val="1AD5A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18294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67780" y="4048715"/>
            <a:ext cx="5352439" cy="198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0"/>
              </a:lnSpc>
            </a:pPr>
            <a:r>
              <a:rPr lang="en-US" sz="11635" b="1">
                <a:solidFill>
                  <a:srgbClr val="000000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SỬ HỌC</a:t>
            </a:r>
            <a:endParaRPr lang="en-US" sz="11635" b="1">
              <a:solidFill>
                <a:srgbClr val="000000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5725" y="716408"/>
            <a:ext cx="7116550" cy="88541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5725" y="792608"/>
            <a:ext cx="711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học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1943100"/>
            <a:ext cx="8979000" cy="7658238"/>
            <a:chOff x="533400" y="419100"/>
            <a:chExt cx="8979000" cy="7658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419100"/>
              <a:ext cx="8979000" cy="6248400"/>
            </a:xfrm>
            <a:prstGeom prst="rect">
              <a:avLst/>
            </a:prstGeom>
          </p:spPr>
        </p:pic>
        <p:sp>
          <p:nvSpPr>
            <p:cNvPr id="6" name="Rectangle: Rounded Corners 5"/>
            <p:cNvSpPr/>
            <p:nvPr/>
          </p:nvSpPr>
          <p:spPr>
            <a:xfrm>
              <a:off x="907778" y="6553338"/>
              <a:ext cx="7444477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Thiền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Tuệ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Tĩnh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thuốc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A person with a beard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946564"/>
            <a:ext cx="6178822" cy="786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72324" y="2122383"/>
            <a:ext cx="6123381" cy="3201644"/>
          </a:xfrm>
          <a:custGeom>
            <a:avLst/>
            <a:gdLst/>
            <a:ahLst/>
            <a:cxnLst/>
            <a:rect l="l" t="t" r="r" b="b"/>
            <a:pathLst>
              <a:path w="6123381" h="3201644">
                <a:moveTo>
                  <a:pt x="0" y="0"/>
                </a:moveTo>
                <a:lnTo>
                  <a:pt x="6123381" y="0"/>
                </a:lnTo>
                <a:lnTo>
                  <a:pt x="6123381" y="3201644"/>
                </a:lnTo>
                <a:lnTo>
                  <a:pt x="0" y="320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041" b="-10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6686" y="0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6" y="0"/>
                </a:lnTo>
                <a:lnTo>
                  <a:pt x="8675036" y="3723205"/>
                </a:lnTo>
                <a:lnTo>
                  <a:pt x="0" y="3723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4336" y="1271361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7" y="0"/>
                </a:lnTo>
                <a:lnTo>
                  <a:pt x="8675037" y="3723204"/>
                </a:lnTo>
                <a:lnTo>
                  <a:pt x="0" y="372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9367" y="3543300"/>
            <a:ext cx="15867701" cy="204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0"/>
              </a:lnSpc>
            </a:pPr>
            <a:r>
              <a:rPr lang="vi-VN" sz="12280" b="1" dirty="0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LUYỆN TẬP</a:t>
            </a:r>
            <a:endParaRPr lang="en-US" sz="12280" b="1" dirty="0">
              <a:solidFill>
                <a:srgbClr val="B42403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6300" y="215206"/>
            <a:ext cx="89154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95300"/>
            <a:ext cx="10185490" cy="2758202"/>
          </a:xfrm>
          <a:prstGeom prst="wedgeRoundRectCallout">
            <a:avLst>
              <a:gd name="adj1" fmla="val 60455"/>
              <a:gd name="adj2" fmla="val 7023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thực tế ảo VR360 về thành tựu – Quần thể di tích Cố đô Huế. Sau đó nêu những giá trị mà thành tựu đó để lại cho nhân loại. Quét mã QR để trải nghiệm. </a:t>
            </a:r>
            <a:endParaRPr lang="vi-VN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angson.qweb.com.vn/wp-content/uploads/2026/04/Co-do-Hue-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52900"/>
            <a:ext cx="5235665" cy="523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72324" y="2122383"/>
            <a:ext cx="6123381" cy="3201644"/>
          </a:xfrm>
          <a:custGeom>
            <a:avLst/>
            <a:gdLst/>
            <a:ahLst/>
            <a:cxnLst/>
            <a:rect l="l" t="t" r="r" b="b"/>
            <a:pathLst>
              <a:path w="6123381" h="3201644">
                <a:moveTo>
                  <a:pt x="0" y="0"/>
                </a:moveTo>
                <a:lnTo>
                  <a:pt x="6123381" y="0"/>
                </a:lnTo>
                <a:lnTo>
                  <a:pt x="6123381" y="3201644"/>
                </a:lnTo>
                <a:lnTo>
                  <a:pt x="0" y="320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041" b="-10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6686" y="0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6" y="0"/>
                </a:lnTo>
                <a:lnTo>
                  <a:pt x="8675036" y="3723205"/>
                </a:lnTo>
                <a:lnTo>
                  <a:pt x="0" y="3723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4336" y="1271361"/>
            <a:ext cx="8675036" cy="3723205"/>
          </a:xfrm>
          <a:custGeom>
            <a:avLst/>
            <a:gdLst/>
            <a:ahLst/>
            <a:cxnLst/>
            <a:rect l="l" t="t" r="r" b="b"/>
            <a:pathLst>
              <a:path w="8675036" h="3723205">
                <a:moveTo>
                  <a:pt x="0" y="0"/>
                </a:moveTo>
                <a:lnTo>
                  <a:pt x="8675037" y="0"/>
                </a:lnTo>
                <a:lnTo>
                  <a:pt x="8675037" y="3723204"/>
                </a:lnTo>
                <a:lnTo>
                  <a:pt x="0" y="372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2181" b="-1218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9367" y="3543300"/>
            <a:ext cx="15867701" cy="204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0"/>
              </a:lnSpc>
            </a:pPr>
            <a:r>
              <a:rPr lang="vi-VN" sz="12280" b="1" dirty="0" smtClean="0">
                <a:solidFill>
                  <a:srgbClr val="B4240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VẬN DỤNG</a:t>
            </a:r>
            <a:endParaRPr lang="en-US" sz="12280" b="1" dirty="0">
              <a:solidFill>
                <a:srgbClr val="B42403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12656" y="271217"/>
            <a:ext cx="89154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1638300"/>
            <a:ext cx="10689772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200" b="1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HS </a:t>
            </a:r>
            <a:r>
              <a:rPr lang="vi-VN" sz="4200" b="1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về nhà</a:t>
            </a:r>
            <a:r>
              <a:rPr lang="en-US" sz="4200" b="1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nhiệm</a:t>
            </a:r>
            <a:r>
              <a:rPr lang="en-US" sz="4200" b="1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vụ</a:t>
            </a:r>
            <a:r>
              <a:rPr lang="en-US" sz="42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6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15000"/>
              </a:lnSpc>
              <a:buFontTx/>
              <a:buAutoNum type="arabicPeriod"/>
            </a:pPr>
            <a:r>
              <a:rPr lang="en-US" sz="4200" dirty="0" err="1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Hãy</a:t>
            </a:r>
            <a:r>
              <a:rPr lang="en-US" sz="4200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4200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thiết kế phòng trưng bày 3D về di sản văn hóa Việt Nam</a:t>
            </a:r>
            <a:endParaRPr lang="en-US" sz="4200" dirty="0" smtClean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15000"/>
              </a:lnSpc>
              <a:buFontTx/>
              <a:buAutoNum type="arabicPeriod"/>
            </a:pPr>
            <a:r>
              <a:rPr lang="vi-VN" sz="4400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Học 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thuộc bài cũ, giờ sau kiểm tra miệng. </a:t>
            </a:r>
            <a:endParaRPr lang="en-US" sz="44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30200" y="808541"/>
            <a:ext cx="4687458" cy="9509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7426" y="2055770"/>
            <a:ext cx="6175461" cy="6175461"/>
          </a:xfrm>
          <a:custGeom>
            <a:avLst/>
            <a:gdLst/>
            <a:ahLst/>
            <a:cxnLst/>
            <a:rect l="l" t="t" r="r" b="b"/>
            <a:pathLst>
              <a:path w="6175461" h="6175461">
                <a:moveTo>
                  <a:pt x="0" y="0"/>
                </a:moveTo>
                <a:lnTo>
                  <a:pt x="6175461" y="0"/>
                </a:lnTo>
                <a:lnTo>
                  <a:pt x="6175461" y="6175460"/>
                </a:lnTo>
                <a:lnTo>
                  <a:pt x="0" y="617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58389" y="1028700"/>
            <a:ext cx="5174528" cy="7775930"/>
          </a:xfrm>
          <a:custGeom>
            <a:avLst/>
            <a:gdLst/>
            <a:ahLst/>
            <a:cxnLst/>
            <a:rect l="l" t="t" r="r" b="b"/>
            <a:pathLst>
              <a:path w="5174528" h="7775930">
                <a:moveTo>
                  <a:pt x="0" y="0"/>
                </a:moveTo>
                <a:lnTo>
                  <a:pt x="5174528" y="0"/>
                </a:lnTo>
                <a:lnTo>
                  <a:pt x="5174528" y="7775930"/>
                </a:lnTo>
                <a:lnTo>
                  <a:pt x="0" y="7775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83858" y="3600450"/>
            <a:ext cx="9920285" cy="3086100"/>
            <a:chOff x="0" y="0"/>
            <a:chExt cx="261275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2750" cy="812800"/>
            </a:xfrm>
            <a:custGeom>
              <a:avLst/>
              <a:gdLst/>
              <a:ahLst/>
              <a:cxnLst/>
              <a:rect l="l" t="t" r="r" b="b"/>
              <a:pathLst>
                <a:path w="2612750" h="812800">
                  <a:moveTo>
                    <a:pt x="39801" y="0"/>
                  </a:moveTo>
                  <a:lnTo>
                    <a:pt x="2572949" y="0"/>
                  </a:lnTo>
                  <a:cubicBezTo>
                    <a:pt x="2594930" y="0"/>
                    <a:pt x="2612750" y="17820"/>
                    <a:pt x="2612750" y="39801"/>
                  </a:cubicBezTo>
                  <a:lnTo>
                    <a:pt x="2612750" y="772999"/>
                  </a:lnTo>
                  <a:cubicBezTo>
                    <a:pt x="2612750" y="794980"/>
                    <a:pt x="2594930" y="812800"/>
                    <a:pt x="2572949" y="812800"/>
                  </a:cubicBezTo>
                  <a:lnTo>
                    <a:pt x="39801" y="812800"/>
                  </a:lnTo>
                  <a:cubicBezTo>
                    <a:pt x="17820" y="812800"/>
                    <a:pt x="0" y="794980"/>
                    <a:pt x="0" y="772999"/>
                  </a:cubicBezTo>
                  <a:lnTo>
                    <a:pt x="0" y="39801"/>
                  </a:lnTo>
                  <a:cubicBezTo>
                    <a:pt x="0" y="17820"/>
                    <a:pt x="17820" y="0"/>
                    <a:pt x="39801" y="0"/>
                  </a:cubicBezTo>
                  <a:close/>
                </a:path>
              </a:pathLst>
            </a:custGeom>
            <a:solidFill>
              <a:srgbClr val="1AD5A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61275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01011" y="4048715"/>
            <a:ext cx="4384576" cy="19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0"/>
              </a:lnSpc>
            </a:pPr>
            <a:r>
              <a:rPr lang="en-US" sz="11635" b="1">
                <a:solidFill>
                  <a:srgbClr val="000000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ĐỊA LÝ</a:t>
            </a:r>
            <a:endParaRPr lang="en-US" sz="11635" b="1">
              <a:solidFill>
                <a:srgbClr val="000000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962513"/>
            <a:ext cx="7843766" cy="4853330"/>
          </a:xfrm>
          <a:custGeom>
            <a:avLst/>
            <a:gdLst/>
            <a:ahLst/>
            <a:cxnLst/>
            <a:rect l="l" t="t" r="r" b="b"/>
            <a:pathLst>
              <a:path w="7843766" h="4853330">
                <a:moveTo>
                  <a:pt x="0" y="0"/>
                </a:moveTo>
                <a:lnTo>
                  <a:pt x="7843766" y="0"/>
                </a:lnTo>
                <a:lnTo>
                  <a:pt x="7843766" y="4853330"/>
                </a:lnTo>
                <a:lnTo>
                  <a:pt x="0" y="4853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39444" y="2962513"/>
            <a:ext cx="7519856" cy="5010104"/>
          </a:xfrm>
          <a:custGeom>
            <a:avLst/>
            <a:gdLst/>
            <a:ahLst/>
            <a:cxnLst/>
            <a:rect l="l" t="t" r="r" b="b"/>
            <a:pathLst>
              <a:path w="7519856" h="5010104">
                <a:moveTo>
                  <a:pt x="0" y="0"/>
                </a:moveTo>
                <a:lnTo>
                  <a:pt x="7519856" y="0"/>
                </a:lnTo>
                <a:lnTo>
                  <a:pt x="7519856" y="5010104"/>
                </a:lnTo>
                <a:lnTo>
                  <a:pt x="0" y="5010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83859" y="3600450"/>
            <a:ext cx="9920283" cy="3086100"/>
            <a:chOff x="0" y="0"/>
            <a:chExt cx="261274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2749" cy="812800"/>
            </a:xfrm>
            <a:custGeom>
              <a:avLst/>
              <a:gdLst/>
              <a:ahLst/>
              <a:cxnLst/>
              <a:rect l="l" t="t" r="r" b="b"/>
              <a:pathLst>
                <a:path w="2612749" h="812800">
                  <a:moveTo>
                    <a:pt x="39801" y="0"/>
                  </a:moveTo>
                  <a:lnTo>
                    <a:pt x="2572948" y="0"/>
                  </a:lnTo>
                  <a:cubicBezTo>
                    <a:pt x="2594930" y="0"/>
                    <a:pt x="2612749" y="17820"/>
                    <a:pt x="2612749" y="39801"/>
                  </a:cubicBezTo>
                  <a:lnTo>
                    <a:pt x="2612749" y="772999"/>
                  </a:lnTo>
                  <a:cubicBezTo>
                    <a:pt x="2612749" y="783555"/>
                    <a:pt x="2608556" y="793678"/>
                    <a:pt x="2601092" y="801143"/>
                  </a:cubicBezTo>
                  <a:cubicBezTo>
                    <a:pt x="2593628" y="808607"/>
                    <a:pt x="2583504" y="812800"/>
                    <a:pt x="2572948" y="812800"/>
                  </a:cubicBezTo>
                  <a:lnTo>
                    <a:pt x="39801" y="812800"/>
                  </a:lnTo>
                  <a:cubicBezTo>
                    <a:pt x="17820" y="812800"/>
                    <a:pt x="0" y="794980"/>
                    <a:pt x="0" y="772999"/>
                  </a:cubicBezTo>
                  <a:lnTo>
                    <a:pt x="0" y="39801"/>
                  </a:lnTo>
                  <a:cubicBezTo>
                    <a:pt x="0" y="17820"/>
                    <a:pt x="17820" y="0"/>
                    <a:pt x="39801" y="0"/>
                  </a:cubicBezTo>
                  <a:close/>
                </a:path>
              </a:pathLst>
            </a:custGeom>
            <a:solidFill>
              <a:srgbClr val="1AD5A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612749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71810" y="4048715"/>
            <a:ext cx="7344381" cy="198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0"/>
              </a:lnSpc>
            </a:pPr>
            <a:r>
              <a:rPr lang="en-US" sz="11635" b="1">
                <a:solidFill>
                  <a:srgbClr val="000000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TOÁN HỌC</a:t>
            </a:r>
            <a:endParaRPr lang="en-US" sz="11635" b="1">
              <a:solidFill>
                <a:srgbClr val="000000"/>
              </a:solidFill>
              <a:latin typeface="Cabin Bold" panose="00000800000000000000"/>
              <a:ea typeface="Cabin Bold" panose="00000800000000000000"/>
              <a:cs typeface="Cabin Bold" panose="00000800000000000000"/>
              <a:sym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238" y="3442577"/>
            <a:ext cx="5068667" cy="3801500"/>
          </a:xfrm>
          <a:custGeom>
            <a:avLst/>
            <a:gdLst/>
            <a:ahLst/>
            <a:cxnLst/>
            <a:rect l="l" t="t" r="r" b="b"/>
            <a:pathLst>
              <a:path w="5068667" h="3801500">
                <a:moveTo>
                  <a:pt x="0" y="0"/>
                </a:moveTo>
                <a:lnTo>
                  <a:pt x="5068667" y="0"/>
                </a:lnTo>
                <a:lnTo>
                  <a:pt x="5068667" y="3801500"/>
                </a:lnTo>
                <a:lnTo>
                  <a:pt x="0" y="3801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77478" y="3442577"/>
            <a:ext cx="5892331" cy="3921078"/>
          </a:xfrm>
          <a:custGeom>
            <a:avLst/>
            <a:gdLst/>
            <a:ahLst/>
            <a:cxnLst/>
            <a:rect l="l" t="t" r="r" b="b"/>
            <a:pathLst>
              <a:path w="5892331" h="3921078">
                <a:moveTo>
                  <a:pt x="0" y="0"/>
                </a:moveTo>
                <a:lnTo>
                  <a:pt x="5892331" y="0"/>
                </a:lnTo>
                <a:lnTo>
                  <a:pt x="5892331" y="3921078"/>
                </a:lnTo>
                <a:lnTo>
                  <a:pt x="0" y="3921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65184" y="2979848"/>
            <a:ext cx="3913578" cy="4846536"/>
          </a:xfrm>
          <a:custGeom>
            <a:avLst/>
            <a:gdLst/>
            <a:ahLst/>
            <a:cxnLst/>
            <a:rect l="l" t="t" r="r" b="b"/>
            <a:pathLst>
              <a:path w="3913578" h="4846536">
                <a:moveTo>
                  <a:pt x="0" y="0"/>
                </a:moveTo>
                <a:lnTo>
                  <a:pt x="3913578" y="0"/>
                </a:lnTo>
                <a:lnTo>
                  <a:pt x="3913578" y="4846536"/>
                </a:lnTo>
                <a:lnTo>
                  <a:pt x="0" y="4846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3851</Words>
  <Application>WPS Presentation</Application>
  <PresentationFormat>Custom</PresentationFormat>
  <Paragraphs>229</Paragraphs>
  <Slides>44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7" baseType="lpstr">
      <vt:lpstr>Arial</vt:lpstr>
      <vt:lpstr>SimSun</vt:lpstr>
      <vt:lpstr>Wingdings</vt:lpstr>
      <vt:lpstr>1FTV HF Gesco</vt:lpstr>
      <vt:lpstr>Cabin Bold</vt:lpstr>
      <vt:lpstr>Microsoft YaHei</vt:lpstr>
      <vt:lpstr>Arial Unicode MS</vt:lpstr>
      <vt:lpstr>Calibri</vt:lpstr>
      <vt:lpstr>Times New Roman</vt:lpstr>
      <vt:lpstr>Calibri</vt:lpstr>
      <vt:lpstr>Noto Sans Symbols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minh Đại Việt</dc:title>
  <dc:creator>FPT SHOP</dc:creator>
  <cp:lastModifiedBy>FPT SHOP</cp:lastModifiedBy>
  <cp:revision>22</cp:revision>
  <dcterms:created xsi:type="dcterms:W3CDTF">2006-08-16T00:00:00Z</dcterms:created>
  <dcterms:modified xsi:type="dcterms:W3CDTF">2026-04-28T06:48:40Z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35C4735AA21A4B0AAEE27297001128AF_12</vt:lpwstr>
  </property>
  <property fmtid="{D5CDD505-2E9C-101B-9397-08002B2CF9AE}" pid="3" name="KSOProductBuildVer">
    <vt:lpwstr>1033-12.1.0.25242</vt:lpwstr>
  </property>
</Properties>
</file>